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8" r:id="rId2"/>
  </p:sldMasterIdLst>
  <p:notesMasterIdLst>
    <p:notesMasterId r:id="rId38"/>
  </p:notesMasterIdLst>
  <p:handoutMasterIdLst>
    <p:handoutMasterId r:id="rId39"/>
  </p:handoutMasterIdLst>
  <p:sldIdLst>
    <p:sldId id="320" r:id="rId3"/>
    <p:sldId id="343" r:id="rId4"/>
    <p:sldId id="350" r:id="rId5"/>
    <p:sldId id="352" r:id="rId6"/>
    <p:sldId id="351" r:id="rId7"/>
    <p:sldId id="360" r:id="rId8"/>
    <p:sldId id="355" r:id="rId9"/>
    <p:sldId id="357" r:id="rId10"/>
    <p:sldId id="364" r:id="rId11"/>
    <p:sldId id="365" r:id="rId12"/>
    <p:sldId id="366" r:id="rId13"/>
    <p:sldId id="367" r:id="rId14"/>
    <p:sldId id="415" r:id="rId15"/>
    <p:sldId id="413" r:id="rId16"/>
    <p:sldId id="414" r:id="rId17"/>
    <p:sldId id="410" r:id="rId18"/>
    <p:sldId id="411" r:id="rId19"/>
    <p:sldId id="412" r:id="rId20"/>
    <p:sldId id="369" r:id="rId21"/>
    <p:sldId id="370" r:id="rId22"/>
    <p:sldId id="371" r:id="rId23"/>
    <p:sldId id="373" r:id="rId24"/>
    <p:sldId id="374" r:id="rId25"/>
    <p:sldId id="378" r:id="rId26"/>
    <p:sldId id="406" r:id="rId27"/>
    <p:sldId id="416" r:id="rId28"/>
    <p:sldId id="407" r:id="rId29"/>
    <p:sldId id="417" r:id="rId30"/>
    <p:sldId id="418" r:id="rId31"/>
    <p:sldId id="390" r:id="rId32"/>
    <p:sldId id="392" r:id="rId33"/>
    <p:sldId id="391" r:id="rId34"/>
    <p:sldId id="409" r:id="rId35"/>
    <p:sldId id="419" r:id="rId36"/>
    <p:sldId id="382" r:id="rId37"/>
  </p:sldIdLst>
  <p:sldSz cx="9144000" cy="6858000" type="screen4x3"/>
  <p:notesSz cx="6805613" cy="99393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66FF66"/>
    <a:srgbClr val="33CC33"/>
    <a:srgbClr val="66FF99"/>
    <a:srgbClr val="FFCC99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4902" autoAdjust="0"/>
  </p:normalViewPr>
  <p:slideViewPr>
    <p:cSldViewPr snapToGrid="0">
      <p:cViewPr>
        <p:scale>
          <a:sx n="100" d="100"/>
          <a:sy n="100" d="100"/>
        </p:scale>
        <p:origin x="-2076" y="-324"/>
      </p:cViewPr>
      <p:guideLst>
        <p:guide orient="horz" pos="506"/>
        <p:guide orient="horz" pos="4146"/>
        <p:guide orient="horz" pos="2058"/>
        <p:guide orient="horz" pos="3595"/>
        <p:guide orient="horz" pos="176"/>
        <p:guide orient="horz" pos="2794"/>
        <p:guide orient="horz" pos="3058"/>
        <p:guide orient="horz" pos="2732"/>
        <p:guide pos="5490"/>
        <p:guide pos="2882"/>
        <p:guide pos="264"/>
        <p:guide pos="4698"/>
        <p:guide pos="45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t" anchorCtr="0" compatLnSpc="1">
            <a:prstTxWarp prst="textNoShape">
              <a:avLst/>
            </a:prstTxWarp>
          </a:bodyPr>
          <a:lstStyle>
            <a:lvl1pPr algn="l" defTabSz="956631">
              <a:defRPr sz="1300"/>
            </a:lvl1pPr>
          </a:lstStyle>
          <a:p>
            <a:pPr>
              <a:defRPr/>
            </a:pPr>
            <a:r>
              <a:rPr lang="de-DE" dirty="0"/>
              <a:t>Seite 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t" anchorCtr="0" compatLnSpc="1">
            <a:prstTxWarp prst="textNoShape">
              <a:avLst/>
            </a:prstTxWarp>
          </a:bodyPr>
          <a:lstStyle>
            <a:lvl1pPr algn="r" defTabSz="956631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b" anchorCtr="0" compatLnSpc="1">
            <a:prstTxWarp prst="textNoShape">
              <a:avLst/>
            </a:prstTxWarp>
          </a:bodyPr>
          <a:lstStyle>
            <a:lvl1pPr algn="l" defTabSz="956631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b" anchorCtr="0" compatLnSpc="1">
            <a:prstTxWarp prst="textNoShape">
              <a:avLst/>
            </a:prstTxWarp>
          </a:bodyPr>
          <a:lstStyle>
            <a:lvl1pPr algn="r" defTabSz="956631">
              <a:defRPr sz="1300"/>
            </a:lvl1pPr>
          </a:lstStyle>
          <a:p>
            <a:pPr>
              <a:defRPr/>
            </a:pPr>
            <a:fld id="{A603D5D8-6C68-4C51-8E6C-6659C6A95E7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931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t" anchorCtr="0" compatLnSpc="1">
            <a:prstTxWarp prst="textNoShape">
              <a:avLst/>
            </a:prstTxWarp>
          </a:bodyPr>
          <a:lstStyle>
            <a:lvl1pPr algn="l" defTabSz="956631">
              <a:defRPr sz="1300"/>
            </a:lvl1pPr>
          </a:lstStyle>
          <a:p>
            <a:pPr>
              <a:defRPr/>
            </a:pPr>
            <a:r>
              <a:rPr lang="de-DE" dirty="0"/>
              <a:t>Seite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t" anchorCtr="0" compatLnSpc="1">
            <a:prstTxWarp prst="textNoShape">
              <a:avLst/>
            </a:prstTxWarp>
          </a:bodyPr>
          <a:lstStyle>
            <a:lvl1pPr algn="r" defTabSz="956631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b" anchorCtr="0" compatLnSpc="1">
            <a:prstTxWarp prst="textNoShape">
              <a:avLst/>
            </a:prstTxWarp>
          </a:bodyPr>
          <a:lstStyle>
            <a:lvl1pPr algn="l" defTabSz="956631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7" tIns="47839" rIns="95677" bIns="47839" numCol="1" anchor="b" anchorCtr="0" compatLnSpc="1">
            <a:prstTxWarp prst="textNoShape">
              <a:avLst/>
            </a:prstTxWarp>
          </a:bodyPr>
          <a:lstStyle>
            <a:lvl1pPr algn="r" defTabSz="956631">
              <a:defRPr sz="1300"/>
            </a:lvl1pPr>
          </a:lstStyle>
          <a:p>
            <a:pPr>
              <a:defRPr/>
            </a:pPr>
            <a:fld id="{79D06FC2-2A10-4CB1-A851-539EEC03ED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622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046E98-7B38-4105-B3EE-66304408D6A0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sz="1300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045C30-6EEA-450B-BFAD-D5C42703F90F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sz="13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AA490-887F-43CB-B1F2-C933239AF1C8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23</a:t>
            </a:fld>
            <a:endParaRPr lang="de-DE" altLang="de-DE" sz="1300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Regelfördersatz 20 %</a:t>
            </a:r>
          </a:p>
          <a:p>
            <a:r>
              <a:rPr lang="de-DE" altLang="de-DE" smtClean="0"/>
              <a:t>Bagatellgrenze 1.000 € Zuwendung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D1F83-5EBF-4FF2-971D-B7B1FE3C032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Regelfördersatz 20 %</a:t>
            </a:r>
          </a:p>
          <a:p>
            <a:r>
              <a:rPr lang="de-DE" altLang="de-DE" dirty="0" smtClean="0"/>
              <a:t>Bagatellgrenze 1.000 € Zuwendung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A038B4-5564-4470-9BEA-3808662F2F16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7713"/>
            <a:ext cx="4967287" cy="3725862"/>
          </a:xfrm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8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842" indent="-286093" defTabSz="9568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372" indent="-228874" defTabSz="9568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120" indent="-228874" defTabSz="9568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9869" indent="-228874" defTabSz="9568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618" indent="-228874" defTabSz="9568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5366" indent="-228874" defTabSz="9568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3115" indent="-228874" defTabSz="9568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0863" indent="-228874" defTabSz="9568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B9DC36B-E42A-4D3F-80AF-B80E7F085C26}" type="slidenum">
              <a:rPr lang="de-DE" altLang="de-DE" sz="1300"/>
              <a:pPr eaLnBrk="1" hangingPunct="1">
                <a:spcBef>
                  <a:spcPct val="0"/>
                </a:spcBef>
                <a:defRPr/>
              </a:pPr>
              <a:t>29</a:t>
            </a:fld>
            <a:endParaRPr lang="de-DE" altLang="de-DE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07422D-1E4C-4EB8-999B-6BFFB6BE1F4D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sz="1300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3458D2-27CC-4340-8765-AADEDD3F227D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sz="13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1289C5-6DAA-4F44-A30C-63BE994E7758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sz="1300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Zusammensetzung des Vorstands: Vorstandsmitglieder + gleiche Anzahl Stellvertreter, Anzahl legt ALE fest, evtl. nach Besitzständen, bei DE ist Bürgermeister bzw. Gemeindevertreter geborenes Mitglied des Vorstands, Vorsitzender = technisch vorgebildeter Beamter des ALE Opf</a:t>
            </a:r>
          </a:p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2574C9-991D-4691-BCD0-7B631BEAF59D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sz="1300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9C3B1-F04A-4512-946E-1867D9FBF7FA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F3E28C-6B5A-48EF-80E1-DB161A058BFA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sz="1300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A21A55-07C7-432B-8354-E1A2843E1E85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sz="1300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A2A8CE-1DE8-4304-9B59-4B86CFA2D653}" type="slidenum">
              <a:rPr lang="de-DE" altLang="de-DE" sz="1300" smtClean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sz="1300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4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5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7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3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82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7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1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9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819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8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366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0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5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4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96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103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1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5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7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08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685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eutr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9525"/>
            <a:ext cx="910748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ChangeArrowheads="1"/>
          </p:cNvSpPr>
          <p:nvPr userDrawn="1"/>
        </p:nvSpPr>
        <p:spPr bwMode="auto">
          <a:xfrm>
            <a:off x="514350" y="681038"/>
            <a:ext cx="696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400" dirty="0" smtClean="0">
                <a:solidFill>
                  <a:srgbClr val="008ECD"/>
                </a:solidFill>
              </a:rPr>
              <a:t>Amt für Ländliche Entwicklung Oberpfalz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95250" y="4237037"/>
            <a:ext cx="7299326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800"/>
              </a:spcAft>
              <a:defRPr/>
            </a:pPr>
            <a:r>
              <a:rPr lang="de-DE" altLang="de-DE" sz="2600" b="1" dirty="0" smtClean="0">
                <a:solidFill>
                  <a:srgbClr val="4B4B4D"/>
                </a:solidFill>
              </a:rPr>
              <a:t>Auftaktveranstaltung </a:t>
            </a:r>
          </a:p>
          <a:p>
            <a:pPr algn="r" eaLnBrk="1" hangingPunct="1">
              <a:spcAft>
                <a:spcPts val="800"/>
              </a:spcAft>
              <a:defRPr/>
            </a:pPr>
            <a:r>
              <a:rPr lang="de-DE" altLang="de-DE" sz="2800" b="1" dirty="0" smtClean="0">
                <a:solidFill>
                  <a:srgbClr val="4B4B4D"/>
                </a:solidFill>
              </a:rPr>
              <a:t>Dorferneuerung Pettendorf</a:t>
            </a:r>
            <a:r>
              <a:rPr lang="de-DE" altLang="de-DE" sz="2800" b="1" baseline="0" dirty="0" smtClean="0">
                <a:solidFill>
                  <a:srgbClr val="4B4B4D"/>
                </a:solidFill>
              </a:rPr>
              <a:t> 2</a:t>
            </a:r>
          </a:p>
          <a:p>
            <a:pPr algn="r" eaLnBrk="1" hangingPunct="1">
              <a:spcAft>
                <a:spcPts val="800"/>
              </a:spcAft>
              <a:defRPr/>
            </a:pPr>
            <a:r>
              <a:rPr lang="de-DE" altLang="de-DE" sz="2800" b="1" kern="1200" dirty="0" smtClean="0">
                <a:solidFill>
                  <a:srgbClr val="4B4B4D"/>
                </a:solidFill>
                <a:latin typeface="Arial" charset="0"/>
                <a:ea typeface="+mn-ea"/>
                <a:cs typeface="+mn-cs"/>
              </a:rPr>
              <a:t>22.10.2019</a:t>
            </a:r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2324100" y="5895975"/>
            <a:ext cx="5065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r" eaLnBrk="1" hangingPunct="1">
              <a:defRPr/>
            </a:pPr>
            <a:r>
              <a:rPr lang="de-DE" altLang="de-DE" sz="2000" b="1" dirty="0" smtClean="0">
                <a:solidFill>
                  <a:srgbClr val="4B4B4D"/>
                </a:solidFill>
              </a:rPr>
              <a:t>Baudirektor Werner Bachseitz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ECD"/>
          </a:solidFill>
          <a:latin typeface="Arial" charset="0"/>
        </a:defRPr>
      </a:lvl9pPr>
    </p:titleStyle>
    <p:bodyStyle>
      <a:lvl1pPr marL="342900" indent="-342900" algn="r" rtl="0" eaLnBrk="0" fontAlgn="base" hangingPunct="0">
        <a:spcBef>
          <a:spcPct val="0"/>
        </a:spcBef>
        <a:spcAft>
          <a:spcPct val="50000"/>
        </a:spcAft>
        <a:buChar char="•"/>
        <a:defRPr sz="2400" b="1">
          <a:solidFill>
            <a:srgbClr val="4B4B4D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0"/>
        </a:spcBef>
        <a:spcAft>
          <a:spcPct val="0"/>
        </a:spcAft>
        <a:buChar char="–"/>
        <a:defRPr sz="1500" b="1">
          <a:solidFill>
            <a:srgbClr val="4B4B4D"/>
          </a:solidFill>
          <a:latin typeface="+mn-lt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707173"/>
          </a:solidFill>
          <a:latin typeface="+mn-lt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7173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7173"/>
          </a:solidFill>
          <a:latin typeface="+mn-lt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707173"/>
          </a:solidFill>
          <a:latin typeface="+mn-lt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707173"/>
          </a:solidFill>
          <a:latin typeface="+mn-lt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707173"/>
          </a:solidFill>
          <a:latin typeface="+mn-lt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70717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8012113" y="112713"/>
            <a:ext cx="844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1757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200" dirty="0" smtClean="0">
                <a:solidFill>
                  <a:srgbClr val="707173"/>
                </a:solidFill>
              </a:rPr>
              <a:t>Seite </a:t>
            </a:r>
            <a:fld id="{111125A0-3F80-4FEA-94A8-FCB8ACFE1C8B}" type="slidenum">
              <a:rPr lang="de-DE" altLang="de-DE" sz="1200" smtClean="0">
                <a:solidFill>
                  <a:srgbClr val="707173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200" dirty="0" smtClean="0">
              <a:solidFill>
                <a:srgbClr val="707173"/>
              </a:solidFill>
            </a:endParaRPr>
          </a:p>
        </p:txBody>
      </p:sp>
      <p:sp>
        <p:nvSpPr>
          <p:cNvPr id="2051" name="Rectangle 14"/>
          <p:cNvSpPr>
            <a:spLocks noChangeArrowheads="1"/>
          </p:cNvSpPr>
          <p:nvPr userDrawn="1"/>
        </p:nvSpPr>
        <p:spPr bwMode="auto">
          <a:xfrm>
            <a:off x="114300" y="93663"/>
            <a:ext cx="668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de-DE" sz="1500" dirty="0" smtClean="0">
                <a:solidFill>
                  <a:srgbClr val="707173"/>
                </a:solidFill>
              </a:rPr>
              <a:t>Dorferneuerung Pettendorf 2</a:t>
            </a:r>
          </a:p>
        </p:txBody>
      </p:sp>
      <p:sp>
        <p:nvSpPr>
          <p:cNvPr id="2052" name="Rectangle 15"/>
          <p:cNvSpPr>
            <a:spLocks noChangeArrowheads="1"/>
          </p:cNvSpPr>
          <p:nvPr userDrawn="1"/>
        </p:nvSpPr>
        <p:spPr bwMode="auto">
          <a:xfrm>
            <a:off x="1403350" y="6438900"/>
            <a:ext cx="7078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200" b="1" dirty="0" smtClean="0">
                <a:solidFill>
                  <a:srgbClr val="707173"/>
                </a:solidFill>
              </a:rPr>
              <a:t>Amt für Ländliche Entwicklung Oberpfalz · Werner Bachseitz</a:t>
            </a:r>
          </a:p>
        </p:txBody>
      </p:sp>
      <p:sp>
        <p:nvSpPr>
          <p:cNvPr id="205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Tagesordnung</a:t>
            </a:r>
          </a:p>
          <a:p>
            <a:pPr lvl="1"/>
            <a:endParaRPr lang="de-DE" altLang="de-DE" smtClean="0"/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>
          <a:solidFill>
            <a:srgbClr val="707173"/>
          </a:solidFill>
          <a:latin typeface="Arial" charset="0"/>
        </a:defRPr>
      </a:lvl9pPr>
    </p:titleStyle>
    <p:bodyStyle>
      <a:lvl1pPr marL="342900" indent="-342900" algn="r" rtl="0" eaLnBrk="0" fontAlgn="base" hangingPunct="0">
        <a:spcBef>
          <a:spcPct val="0"/>
        </a:spcBef>
        <a:spcAft>
          <a:spcPct val="0"/>
        </a:spcAft>
        <a:buChar char="•"/>
        <a:defRPr sz="1200">
          <a:solidFill>
            <a:srgbClr val="7071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ukunftskinder.org/wp-content/uploads/2011/08/bild-euro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ukunftskinder.org/wp-content/uploads/2011/08/bild-euro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kunftskinder.org/wp-content/uploads/2011/08/bild-euro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kunftskinder.org/wp-content/uploads/2011/08/bild-euro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entwicklung.bayern.de/oberpfalz" TargetMode="External"/><Relationship Id="rId2" Type="http://schemas.openxmlformats.org/officeDocument/2006/relationships/hyperlink" Target="http://www.stmelf.bayern.de/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12.04.24%20Gesamtkonzept%20Teil%201.ppt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nfokompendium_Seite_067_Bild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176588"/>
            <a:ext cx="41402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552700" y="1422400"/>
            <a:ext cx="6197600" cy="2324100"/>
          </a:xfrm>
          <a:prstGeom prst="cloudCallout">
            <a:avLst>
              <a:gd name="adj1" fmla="val -31380"/>
              <a:gd name="adj2" fmla="val 68032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Gemeinsam </a:t>
            </a:r>
          </a:p>
          <a:p>
            <a:pPr algn="ctr" eaLnBrk="1" hangingPunct="1">
              <a:buFontTx/>
              <a:buNone/>
            </a:pP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unsere </a:t>
            </a: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Heimat </a:t>
            </a:r>
            <a:endParaRPr lang="de-DE" alt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gestalten</a:t>
            </a: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eaLnBrk="1" hangingPunct="1"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338138"/>
            <a:ext cx="84010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de-DE" altLang="de-DE" sz="2800" dirty="0" smtClean="0"/>
              <a:t>Die Teilnehmergemeinschaft (TG)</a:t>
            </a:r>
            <a:br>
              <a:rPr lang="de-DE" altLang="de-DE" sz="2800" dirty="0" smtClean="0"/>
            </a:br>
            <a:r>
              <a:rPr lang="de-DE" altLang="de-DE" sz="2200" dirty="0" smtClean="0"/>
              <a:t>Das Genossenschaftsprinzip</a:t>
            </a:r>
            <a:br>
              <a:rPr lang="de-DE" altLang="de-DE" sz="2200" dirty="0" smtClean="0"/>
            </a:br>
            <a:endParaRPr lang="de-DE" altLang="de-DE" sz="2200" dirty="0" smtClean="0"/>
          </a:p>
        </p:txBody>
      </p:sp>
      <p:pic>
        <p:nvPicPr>
          <p:cNvPr id="15365" name="Picture 5" descr="406_158_1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3975100"/>
            <a:ext cx="298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-1797050" y="-11588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267700" cy="373063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0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0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0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000" dirty="0" smtClean="0"/>
          </a:p>
        </p:txBody>
      </p:sp>
      <p:sp>
        <p:nvSpPr>
          <p:cNvPr id="1140740" name="Line 4"/>
          <p:cNvSpPr>
            <a:spLocks noChangeShapeType="1"/>
          </p:cNvSpPr>
          <p:nvPr/>
        </p:nvSpPr>
        <p:spPr bwMode="auto">
          <a:xfrm flipH="1">
            <a:off x="4572000" y="3394075"/>
            <a:ext cx="0" cy="93073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40741" name="Text Box 5"/>
          <p:cNvSpPr txBox="1">
            <a:spLocks noChangeArrowheads="1"/>
          </p:cNvSpPr>
          <p:nvPr/>
        </p:nvSpPr>
        <p:spPr bwMode="auto">
          <a:xfrm>
            <a:off x="3422650" y="3546475"/>
            <a:ext cx="79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</a:rPr>
              <a:t>wählen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3954463"/>
            <a:ext cx="787400" cy="322262"/>
            <a:chOff x="2076" y="2737"/>
            <a:chExt cx="742" cy="353"/>
          </a:xfrm>
        </p:grpSpPr>
        <p:sp>
          <p:nvSpPr>
            <p:cNvPr id="17427" name="Oval 7"/>
            <p:cNvSpPr>
              <a:spLocks noChangeArrowheads="1"/>
            </p:cNvSpPr>
            <p:nvPr/>
          </p:nvSpPr>
          <p:spPr bwMode="auto">
            <a:xfrm>
              <a:off x="2118" y="2814"/>
              <a:ext cx="204" cy="1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7428" name="Line 8"/>
            <p:cNvSpPr>
              <a:spLocks noChangeShapeType="1"/>
            </p:cNvSpPr>
            <p:nvPr/>
          </p:nvSpPr>
          <p:spPr bwMode="auto">
            <a:xfrm flipV="1">
              <a:off x="2076" y="2784"/>
              <a:ext cx="318" cy="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cxnSp>
          <p:nvCxnSpPr>
            <p:cNvPr id="17429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2048" y="2817"/>
              <a:ext cx="353" cy="194"/>
            </a:xfrm>
            <a:prstGeom prst="curvedConnector3">
              <a:avLst>
                <a:gd name="adj1" fmla="val 49856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0" name="Oval 10"/>
            <p:cNvSpPr>
              <a:spLocks noChangeArrowheads="1"/>
            </p:cNvSpPr>
            <p:nvPr/>
          </p:nvSpPr>
          <p:spPr bwMode="auto">
            <a:xfrm>
              <a:off x="2374" y="2812"/>
              <a:ext cx="204" cy="1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7431" name="Oval 11"/>
            <p:cNvSpPr>
              <a:spLocks noChangeArrowheads="1"/>
            </p:cNvSpPr>
            <p:nvPr/>
          </p:nvSpPr>
          <p:spPr bwMode="auto">
            <a:xfrm>
              <a:off x="2614" y="2818"/>
              <a:ext cx="204" cy="1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1133475" y="5133975"/>
            <a:ext cx="1895475" cy="7620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Vorsitzender (ALE)</a:t>
            </a: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3340100" y="5133975"/>
            <a:ext cx="2466975" cy="760413"/>
          </a:xfrm>
          <a:prstGeom prst="rect">
            <a:avLst/>
          </a:prstGeom>
          <a:solidFill>
            <a:srgbClr val="FF66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Vorstandsmitglieder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+ Stellvertreter</a:t>
            </a:r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6143625" y="5086350"/>
            <a:ext cx="2076450" cy="827088"/>
          </a:xfrm>
          <a:prstGeom prst="rect">
            <a:avLst/>
          </a:prstGeom>
          <a:solidFill>
            <a:srgbClr val="FF66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 smtClean="0">
                <a:solidFill>
                  <a:schemeClr val="tx1"/>
                </a:solidFill>
              </a:rPr>
              <a:t>Gemeindevertreter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 smtClean="0">
                <a:solidFill>
                  <a:schemeClr val="tx1"/>
                </a:solidFill>
              </a:rPr>
              <a:t>i. d. R. Bürgermeister </a:t>
            </a: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1140751" name="Oval 15"/>
          <p:cNvSpPr>
            <a:spLocks noChangeArrowheads="1"/>
          </p:cNvSpPr>
          <p:nvPr/>
        </p:nvSpPr>
        <p:spPr bwMode="auto">
          <a:xfrm>
            <a:off x="3114675" y="5019675"/>
            <a:ext cx="2914650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>
            <a:off x="3625850" y="2844800"/>
            <a:ext cx="1895475" cy="4476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Teilnehmer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2654300" y="1384300"/>
            <a:ext cx="3841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i="1" dirty="0">
                <a:solidFill>
                  <a:srgbClr val="777777"/>
                </a:solidFill>
              </a:rPr>
              <a:t>Teilnehmerversammlung</a:t>
            </a:r>
          </a:p>
        </p:txBody>
      </p:sp>
      <p:sp>
        <p:nvSpPr>
          <p:cNvPr id="17421" name="Rectangle 18"/>
          <p:cNvSpPr>
            <a:spLocks noChangeArrowheads="1"/>
          </p:cNvSpPr>
          <p:nvPr/>
        </p:nvSpPr>
        <p:spPr bwMode="auto">
          <a:xfrm>
            <a:off x="4984750" y="2098675"/>
            <a:ext cx="2371725" cy="4476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Erbbauberechtigte</a:t>
            </a:r>
          </a:p>
        </p:txBody>
      </p:sp>
      <p:sp>
        <p:nvSpPr>
          <p:cNvPr id="17422" name="Rectangle 19"/>
          <p:cNvSpPr>
            <a:spLocks noChangeArrowheads="1"/>
          </p:cNvSpPr>
          <p:nvPr/>
        </p:nvSpPr>
        <p:spPr bwMode="auto">
          <a:xfrm>
            <a:off x="1704975" y="2095500"/>
            <a:ext cx="2466975" cy="4476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Grundstückseigentümer</a:t>
            </a: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4340225" y="213995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solidFill>
                  <a:srgbClr val="777777"/>
                </a:solidFill>
              </a:rPr>
              <a:t>+</a:t>
            </a:r>
          </a:p>
        </p:txBody>
      </p:sp>
      <p:sp>
        <p:nvSpPr>
          <p:cNvPr id="17424" name="Text Box 21"/>
          <p:cNvSpPr txBox="1">
            <a:spLocks noChangeArrowheads="1"/>
          </p:cNvSpPr>
          <p:nvPr/>
        </p:nvSpPr>
        <p:spPr bwMode="auto">
          <a:xfrm>
            <a:off x="3108325" y="28987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solidFill>
                  <a:srgbClr val="777777"/>
                </a:solidFill>
              </a:rPr>
              <a:t>=</a:t>
            </a:r>
          </a:p>
        </p:txBody>
      </p:sp>
      <p:sp>
        <p:nvSpPr>
          <p:cNvPr id="17425" name="Text Box 22"/>
          <p:cNvSpPr txBox="1">
            <a:spLocks noChangeArrowheads="1"/>
          </p:cNvSpPr>
          <p:nvPr/>
        </p:nvSpPr>
        <p:spPr bwMode="auto">
          <a:xfrm>
            <a:off x="3752850" y="4432300"/>
            <a:ext cx="162877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i="1" dirty="0">
                <a:solidFill>
                  <a:srgbClr val="5F5F5F"/>
                </a:solidFill>
              </a:rPr>
              <a:t>Vorstand</a:t>
            </a:r>
          </a:p>
        </p:txBody>
      </p:sp>
      <p:sp>
        <p:nvSpPr>
          <p:cNvPr id="174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338138"/>
            <a:ext cx="84010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de-DE" altLang="de-DE" sz="2800" dirty="0" smtClean="0"/>
              <a:t>Die Teilnehmergemeinschaft (TG)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200" dirty="0" smtClean="0"/>
              <a:t>Organe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animBg="1"/>
      <p:bldP spid="1140741" grpId="0"/>
      <p:bldP spid="11407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254625" y="1482725"/>
            <a:ext cx="2724150" cy="11334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Übertragene Aufgaben </a:t>
            </a:r>
          </a:p>
          <a:p>
            <a:pPr algn="ctr" eaLnBrk="1" hangingPunct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§18 Abs.2 FlurbG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260475" y="1498600"/>
            <a:ext cx="2505075" cy="1123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Eigene Aufgaben </a:t>
            </a:r>
          </a:p>
          <a:p>
            <a:pPr algn="ctr" eaLnBrk="1" hangingPunct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</a:rPr>
              <a:t>§18 Abs.1 FlurbG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67000"/>
            <a:ext cx="4038600" cy="3535363"/>
          </a:xfrm>
          <a:solidFill>
            <a:srgbClr val="FFFF99"/>
          </a:solidFill>
        </p:spPr>
        <p:txBody>
          <a:bodyPr/>
          <a:lstStyle/>
          <a:p>
            <a:pPr marL="180975" indent="-180975" algn="l" eaLnBrk="1" hangingPunct="1">
              <a:lnSpc>
                <a:spcPct val="150000"/>
              </a:lnSpc>
            </a:pPr>
            <a:r>
              <a:rPr lang="de-DE" altLang="de-DE" sz="1600" dirty="0" smtClean="0">
                <a:solidFill>
                  <a:schemeClr val="tx1"/>
                </a:solidFill>
              </a:rPr>
              <a:t>Wahrnehmung der gemeinschaftlichen Angelegenheiten der Teilnehmer</a:t>
            </a:r>
          </a:p>
          <a:p>
            <a:pPr marL="180975" indent="-180975" algn="l" eaLnBrk="1" hangingPunct="1">
              <a:lnSpc>
                <a:spcPct val="150000"/>
              </a:lnSpc>
            </a:pPr>
            <a:r>
              <a:rPr lang="de-DE" altLang="de-DE" sz="1600" dirty="0" smtClean="0">
                <a:solidFill>
                  <a:schemeClr val="tx1"/>
                </a:solidFill>
              </a:rPr>
              <a:t>Herstellung der gemeinschaftlichen Anlagen</a:t>
            </a:r>
          </a:p>
          <a:p>
            <a:pPr marL="180975" indent="-180975" algn="l" eaLnBrk="1" hangingPunct="1">
              <a:lnSpc>
                <a:spcPct val="150000"/>
              </a:lnSpc>
            </a:pPr>
            <a:r>
              <a:rPr lang="de-DE" altLang="de-DE" sz="1600" dirty="0" smtClean="0">
                <a:solidFill>
                  <a:schemeClr val="tx1"/>
                </a:solidFill>
              </a:rPr>
              <a:t>Unterhaltung der gemeinschaftlichen Anlagen bis zur Übergabe</a:t>
            </a:r>
          </a:p>
          <a:p>
            <a:pPr marL="0" indent="0" algn="l" eaLnBrk="1" hangingPunct="1">
              <a:lnSpc>
                <a:spcPct val="150000"/>
              </a:lnSpc>
              <a:buNone/>
            </a:pPr>
            <a:endParaRPr lang="de-DE" altLang="de-DE" sz="1600" dirty="0" smtClean="0">
              <a:solidFill>
                <a:schemeClr val="tx1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5413"/>
            <a:ext cx="4038600" cy="3544887"/>
          </a:xfrm>
          <a:solidFill>
            <a:srgbClr val="CCFFCC"/>
          </a:solidFill>
        </p:spPr>
        <p:txBody>
          <a:bodyPr/>
          <a:lstStyle/>
          <a:p>
            <a:pPr marL="180975" indent="-180975" algn="l" eaLnBrk="1" hangingPunct="1">
              <a:lnSpc>
                <a:spcPct val="150000"/>
              </a:lnSpc>
            </a:pPr>
            <a:r>
              <a:rPr lang="de-DE" altLang="de-DE" sz="1600" dirty="0" smtClean="0">
                <a:solidFill>
                  <a:schemeClr val="tx1"/>
                </a:solidFill>
              </a:rPr>
              <a:t>Aufstellung des Plans nach § 41 FlurbG</a:t>
            </a:r>
          </a:p>
          <a:p>
            <a:pPr marL="180975" indent="-180975" algn="l" eaLnBrk="1" hangingPunct="1">
              <a:lnSpc>
                <a:spcPct val="150000"/>
              </a:lnSpc>
            </a:pPr>
            <a:r>
              <a:rPr lang="de-DE" altLang="de-DE" sz="1600" dirty="0" smtClean="0">
                <a:solidFill>
                  <a:schemeClr val="tx1"/>
                </a:solidFill>
              </a:rPr>
              <a:t>Aufstellung des Flurbereinigungsplans</a:t>
            </a:r>
          </a:p>
          <a:p>
            <a:pPr marL="0" indent="0" algn="l" eaLnBrk="1" hangingPunct="1">
              <a:lnSpc>
                <a:spcPct val="150000"/>
              </a:lnSpc>
              <a:buNone/>
            </a:pPr>
            <a:endParaRPr lang="de-DE" altLang="de-DE" sz="1600" dirty="0" smtClean="0">
              <a:solidFill>
                <a:schemeClr val="tx1"/>
              </a:solidFill>
            </a:endParaRPr>
          </a:p>
          <a:p>
            <a:pPr marL="180975" indent="-180975" algn="l" eaLnBrk="1" hangingPunct="1">
              <a:lnSpc>
                <a:spcPct val="150000"/>
              </a:lnSpc>
            </a:pPr>
            <a:endParaRPr lang="de-DE" altLang="de-DE" sz="1400" dirty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86300" y="2247900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z.B.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338138"/>
            <a:ext cx="84010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de-DE" altLang="de-DE" sz="2800" dirty="0" smtClean="0"/>
              <a:t>Die Teilnehmergemeinschaft (TG)</a:t>
            </a:r>
            <a:br>
              <a:rPr lang="de-DE" altLang="de-DE" sz="2800" dirty="0" smtClean="0"/>
            </a:br>
            <a:r>
              <a:rPr lang="de-DE" altLang="de-DE" sz="2200" dirty="0" smtClean="0"/>
              <a:t>Aufgaben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de-DE" altLang="de-DE" sz="2200" dirty="0" smtClean="0"/>
              <a:t>Startphase im Vorfeld </a:t>
            </a:r>
          </a:p>
          <a:p>
            <a:pPr algn="l" eaLnBrk="1" hangingPunct="1">
              <a:buFontTx/>
              <a:buNone/>
            </a:pPr>
            <a:endParaRPr lang="de-DE" altLang="de-DE" sz="2200" dirty="0" smtClean="0"/>
          </a:p>
          <a:p>
            <a:pPr algn="l" eaLnBrk="1" hangingPunct="1">
              <a:buFontTx/>
              <a:buNone/>
            </a:pPr>
            <a:endParaRPr lang="de-DE" altLang="de-DE" sz="2200" dirty="0" smtClean="0"/>
          </a:p>
          <a:p>
            <a:pPr algn="l" eaLnBrk="1" hangingPunct="1">
              <a:buFontTx/>
              <a:buNone/>
            </a:pPr>
            <a:endParaRPr lang="de-DE" altLang="de-DE" sz="2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98513"/>
            <a:ext cx="8401050" cy="60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 smtClean="0"/>
              <a:t>Ablauf der Dorferneuerung </a:t>
            </a:r>
            <a:endParaRPr lang="de-DE" altLang="de-DE" sz="2200" dirty="0" smtClean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943100" y="4165600"/>
            <a:ext cx="533400" cy="1003300"/>
            <a:chOff x="1224" y="2624"/>
            <a:chExt cx="336" cy="632"/>
          </a:xfrm>
        </p:grpSpPr>
        <p:grpSp>
          <p:nvGrpSpPr>
            <p:cNvPr id="19534" name="Group 5"/>
            <p:cNvGrpSpPr>
              <a:grpSpLocks/>
            </p:cNvGrpSpPr>
            <p:nvPr/>
          </p:nvGrpSpPr>
          <p:grpSpPr bwMode="auto">
            <a:xfrm>
              <a:off x="1224" y="2792"/>
              <a:ext cx="336" cy="464"/>
              <a:chOff x="1224" y="2792"/>
              <a:chExt cx="336" cy="464"/>
            </a:xfrm>
          </p:grpSpPr>
          <p:sp>
            <p:nvSpPr>
              <p:cNvPr id="19536" name="Line 6"/>
              <p:cNvSpPr>
                <a:spLocks noChangeShapeType="1"/>
              </p:cNvSpPr>
              <p:nvPr/>
            </p:nvSpPr>
            <p:spPr bwMode="auto">
              <a:xfrm>
                <a:off x="1352" y="279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7" name="Line 7"/>
              <p:cNvSpPr>
                <a:spLocks noChangeShapeType="1"/>
              </p:cNvSpPr>
              <p:nvPr/>
            </p:nvSpPr>
            <p:spPr bwMode="auto">
              <a:xfrm flipH="1">
                <a:off x="1224" y="3048"/>
                <a:ext cx="12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8" name="Line 8"/>
              <p:cNvSpPr>
                <a:spLocks noChangeShapeType="1"/>
              </p:cNvSpPr>
              <p:nvPr/>
            </p:nvSpPr>
            <p:spPr bwMode="auto">
              <a:xfrm>
                <a:off x="1360" y="3056"/>
                <a:ext cx="16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9" name="Line 9"/>
              <p:cNvSpPr>
                <a:spLocks noChangeShapeType="1"/>
              </p:cNvSpPr>
              <p:nvPr/>
            </p:nvSpPr>
            <p:spPr bwMode="auto">
              <a:xfrm flipV="1">
                <a:off x="1360" y="2896"/>
                <a:ext cx="200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40" name="Line 10"/>
              <p:cNvSpPr>
                <a:spLocks noChangeShapeType="1"/>
              </p:cNvSpPr>
              <p:nvPr/>
            </p:nvSpPr>
            <p:spPr bwMode="auto">
              <a:xfrm flipH="1">
                <a:off x="1256" y="2920"/>
                <a:ext cx="9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535" name="AutoShape 11"/>
            <p:cNvSpPr>
              <a:spLocks noChangeArrowheads="1"/>
            </p:cNvSpPr>
            <p:nvPr/>
          </p:nvSpPr>
          <p:spPr bwMode="auto">
            <a:xfrm>
              <a:off x="1272" y="2624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sp>
        <p:nvSpPr>
          <p:cNvPr id="1144844" name="AutoShape 12"/>
          <p:cNvSpPr>
            <a:spLocks noChangeArrowheads="1"/>
          </p:cNvSpPr>
          <p:nvPr/>
        </p:nvSpPr>
        <p:spPr bwMode="auto">
          <a:xfrm>
            <a:off x="590550" y="2698168"/>
            <a:ext cx="1701800" cy="1092200"/>
          </a:xfrm>
          <a:prstGeom prst="cloudCallout">
            <a:avLst>
              <a:gd name="adj1" fmla="val 33863"/>
              <a:gd name="adj2" fmla="val 80089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500" b="1" dirty="0">
                <a:solidFill>
                  <a:schemeClr val="tx1"/>
                </a:solidFill>
              </a:rPr>
              <a:t>Wo kommen wir her?</a:t>
            </a:r>
          </a:p>
        </p:txBody>
      </p:sp>
      <p:grpSp>
        <p:nvGrpSpPr>
          <p:cNvPr id="19462" name="Group 13"/>
          <p:cNvGrpSpPr>
            <a:grpSpLocks/>
          </p:cNvGrpSpPr>
          <p:nvPr/>
        </p:nvGrpSpPr>
        <p:grpSpPr bwMode="auto">
          <a:xfrm>
            <a:off x="4648200" y="4953000"/>
            <a:ext cx="317500" cy="1003300"/>
            <a:chOff x="2928" y="3120"/>
            <a:chExt cx="200" cy="632"/>
          </a:xfrm>
        </p:grpSpPr>
        <p:grpSp>
          <p:nvGrpSpPr>
            <p:cNvPr id="19527" name="Group 14"/>
            <p:cNvGrpSpPr>
              <a:grpSpLocks/>
            </p:cNvGrpSpPr>
            <p:nvPr/>
          </p:nvGrpSpPr>
          <p:grpSpPr bwMode="auto">
            <a:xfrm>
              <a:off x="2928" y="3288"/>
              <a:ext cx="200" cy="464"/>
              <a:chOff x="2928" y="3288"/>
              <a:chExt cx="200" cy="464"/>
            </a:xfrm>
          </p:grpSpPr>
          <p:sp>
            <p:nvSpPr>
              <p:cNvPr id="19529" name="Line 15"/>
              <p:cNvSpPr>
                <a:spLocks noChangeShapeType="1"/>
              </p:cNvSpPr>
              <p:nvPr/>
            </p:nvSpPr>
            <p:spPr bwMode="auto">
              <a:xfrm>
                <a:off x="3024" y="3288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0" name="Line 16"/>
              <p:cNvSpPr>
                <a:spLocks noChangeShapeType="1"/>
              </p:cNvSpPr>
              <p:nvPr/>
            </p:nvSpPr>
            <p:spPr bwMode="auto">
              <a:xfrm flipH="1">
                <a:off x="2936" y="3544"/>
                <a:ext cx="8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1" name="Line 17"/>
              <p:cNvSpPr>
                <a:spLocks noChangeShapeType="1"/>
              </p:cNvSpPr>
              <p:nvPr/>
            </p:nvSpPr>
            <p:spPr bwMode="auto">
              <a:xfrm>
                <a:off x="3032" y="3552"/>
                <a:ext cx="5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2" name="Line 18"/>
              <p:cNvSpPr>
                <a:spLocks noChangeShapeType="1"/>
              </p:cNvSpPr>
              <p:nvPr/>
            </p:nvSpPr>
            <p:spPr bwMode="auto">
              <a:xfrm>
                <a:off x="3032" y="34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33" name="Line 19"/>
              <p:cNvSpPr>
                <a:spLocks noChangeShapeType="1"/>
              </p:cNvSpPr>
              <p:nvPr/>
            </p:nvSpPr>
            <p:spPr bwMode="auto">
              <a:xfrm flipH="1">
                <a:off x="2928" y="3416"/>
                <a:ext cx="9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528" name="AutoShape 20"/>
            <p:cNvSpPr>
              <a:spLocks noChangeArrowheads="1"/>
            </p:cNvSpPr>
            <p:nvPr/>
          </p:nvSpPr>
          <p:spPr bwMode="auto">
            <a:xfrm>
              <a:off x="2944" y="3120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9463" name="Group 21"/>
          <p:cNvGrpSpPr>
            <a:grpSpLocks/>
          </p:cNvGrpSpPr>
          <p:nvPr/>
        </p:nvGrpSpPr>
        <p:grpSpPr bwMode="auto">
          <a:xfrm>
            <a:off x="6934200" y="4368800"/>
            <a:ext cx="533400" cy="1003300"/>
            <a:chOff x="4368" y="2752"/>
            <a:chExt cx="336" cy="632"/>
          </a:xfrm>
        </p:grpSpPr>
        <p:grpSp>
          <p:nvGrpSpPr>
            <p:cNvPr id="19520" name="Group 22"/>
            <p:cNvGrpSpPr>
              <a:grpSpLocks/>
            </p:cNvGrpSpPr>
            <p:nvPr/>
          </p:nvGrpSpPr>
          <p:grpSpPr bwMode="auto">
            <a:xfrm>
              <a:off x="4368" y="2872"/>
              <a:ext cx="336" cy="512"/>
              <a:chOff x="4368" y="2872"/>
              <a:chExt cx="336" cy="512"/>
            </a:xfrm>
          </p:grpSpPr>
          <p:sp>
            <p:nvSpPr>
              <p:cNvPr id="19522" name="Line 23"/>
              <p:cNvSpPr>
                <a:spLocks noChangeShapeType="1"/>
              </p:cNvSpPr>
              <p:nvPr/>
            </p:nvSpPr>
            <p:spPr bwMode="auto">
              <a:xfrm>
                <a:off x="4528" y="2920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3" name="Line 24"/>
              <p:cNvSpPr>
                <a:spLocks noChangeShapeType="1"/>
              </p:cNvSpPr>
              <p:nvPr/>
            </p:nvSpPr>
            <p:spPr bwMode="auto">
              <a:xfrm flipH="1">
                <a:off x="4400" y="3176"/>
                <a:ext cx="12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4" name="Line 25"/>
              <p:cNvSpPr>
                <a:spLocks noChangeShapeType="1"/>
              </p:cNvSpPr>
              <p:nvPr/>
            </p:nvSpPr>
            <p:spPr bwMode="auto">
              <a:xfrm>
                <a:off x="4536" y="3184"/>
                <a:ext cx="16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5" name="Line 26"/>
              <p:cNvSpPr>
                <a:spLocks noChangeShapeType="1"/>
              </p:cNvSpPr>
              <p:nvPr/>
            </p:nvSpPr>
            <p:spPr bwMode="auto">
              <a:xfrm>
                <a:off x="4528" y="3056"/>
                <a:ext cx="144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26" name="Line 27"/>
              <p:cNvSpPr>
                <a:spLocks noChangeShapeType="1"/>
              </p:cNvSpPr>
              <p:nvPr/>
            </p:nvSpPr>
            <p:spPr bwMode="auto">
              <a:xfrm flipH="1" flipV="1">
                <a:off x="4368" y="2872"/>
                <a:ext cx="16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521" name="AutoShape 28"/>
            <p:cNvSpPr>
              <a:spLocks noChangeArrowheads="1"/>
            </p:cNvSpPr>
            <p:nvPr/>
          </p:nvSpPr>
          <p:spPr bwMode="auto">
            <a:xfrm>
              <a:off x="4448" y="2752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9464" name="Group 29"/>
          <p:cNvGrpSpPr>
            <a:grpSpLocks/>
          </p:cNvGrpSpPr>
          <p:nvPr/>
        </p:nvGrpSpPr>
        <p:grpSpPr bwMode="auto">
          <a:xfrm>
            <a:off x="5410200" y="4419600"/>
            <a:ext cx="533400" cy="1003300"/>
            <a:chOff x="1224" y="2624"/>
            <a:chExt cx="336" cy="632"/>
          </a:xfrm>
        </p:grpSpPr>
        <p:grpSp>
          <p:nvGrpSpPr>
            <p:cNvPr id="19513" name="Group 30"/>
            <p:cNvGrpSpPr>
              <a:grpSpLocks/>
            </p:cNvGrpSpPr>
            <p:nvPr/>
          </p:nvGrpSpPr>
          <p:grpSpPr bwMode="auto">
            <a:xfrm>
              <a:off x="1224" y="2792"/>
              <a:ext cx="336" cy="464"/>
              <a:chOff x="1224" y="2792"/>
              <a:chExt cx="336" cy="464"/>
            </a:xfrm>
          </p:grpSpPr>
          <p:sp>
            <p:nvSpPr>
              <p:cNvPr id="19515" name="Line 31"/>
              <p:cNvSpPr>
                <a:spLocks noChangeShapeType="1"/>
              </p:cNvSpPr>
              <p:nvPr/>
            </p:nvSpPr>
            <p:spPr bwMode="auto">
              <a:xfrm>
                <a:off x="1352" y="279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16" name="Line 32"/>
              <p:cNvSpPr>
                <a:spLocks noChangeShapeType="1"/>
              </p:cNvSpPr>
              <p:nvPr/>
            </p:nvSpPr>
            <p:spPr bwMode="auto">
              <a:xfrm flipH="1">
                <a:off x="1224" y="3048"/>
                <a:ext cx="12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17" name="Line 33"/>
              <p:cNvSpPr>
                <a:spLocks noChangeShapeType="1"/>
              </p:cNvSpPr>
              <p:nvPr/>
            </p:nvSpPr>
            <p:spPr bwMode="auto">
              <a:xfrm>
                <a:off x="1360" y="3056"/>
                <a:ext cx="16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18" name="Line 34"/>
              <p:cNvSpPr>
                <a:spLocks noChangeShapeType="1"/>
              </p:cNvSpPr>
              <p:nvPr/>
            </p:nvSpPr>
            <p:spPr bwMode="auto">
              <a:xfrm flipV="1">
                <a:off x="1360" y="2896"/>
                <a:ext cx="200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19" name="Line 35"/>
              <p:cNvSpPr>
                <a:spLocks noChangeShapeType="1"/>
              </p:cNvSpPr>
              <p:nvPr/>
            </p:nvSpPr>
            <p:spPr bwMode="auto">
              <a:xfrm flipH="1">
                <a:off x="1256" y="2920"/>
                <a:ext cx="9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514" name="AutoShape 36"/>
            <p:cNvSpPr>
              <a:spLocks noChangeArrowheads="1"/>
            </p:cNvSpPr>
            <p:nvPr/>
          </p:nvSpPr>
          <p:spPr bwMode="auto">
            <a:xfrm>
              <a:off x="1272" y="2624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sp>
        <p:nvSpPr>
          <p:cNvPr id="1144869" name="AutoShape 37"/>
          <p:cNvSpPr>
            <a:spLocks noChangeArrowheads="1"/>
          </p:cNvSpPr>
          <p:nvPr/>
        </p:nvSpPr>
        <p:spPr bwMode="auto">
          <a:xfrm>
            <a:off x="6007100" y="2051050"/>
            <a:ext cx="1955800" cy="1066800"/>
          </a:xfrm>
          <a:prstGeom prst="cloudCallout">
            <a:avLst>
              <a:gd name="adj1" fmla="val -65504"/>
              <a:gd name="adj2" fmla="val 16621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500" b="1" dirty="0">
                <a:solidFill>
                  <a:schemeClr val="tx1"/>
                </a:solidFill>
              </a:rPr>
              <a:t>Wo wollen wir hin?</a:t>
            </a:r>
          </a:p>
        </p:txBody>
      </p:sp>
      <p:sp>
        <p:nvSpPr>
          <p:cNvPr id="1144870" name="AutoShape 38"/>
          <p:cNvSpPr>
            <a:spLocks noChangeArrowheads="1"/>
          </p:cNvSpPr>
          <p:nvPr/>
        </p:nvSpPr>
        <p:spPr bwMode="auto">
          <a:xfrm>
            <a:off x="7270750" y="2997200"/>
            <a:ext cx="1790700" cy="952500"/>
          </a:xfrm>
          <a:prstGeom prst="cloudCallout">
            <a:avLst>
              <a:gd name="adj1" fmla="val -48492"/>
              <a:gd name="adj2" fmla="val 85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500" b="1" dirty="0">
                <a:solidFill>
                  <a:schemeClr val="tx1"/>
                </a:solidFill>
              </a:rPr>
              <a:t>Wo stehen wir?</a:t>
            </a:r>
          </a:p>
        </p:txBody>
      </p:sp>
      <p:grpSp>
        <p:nvGrpSpPr>
          <p:cNvPr id="19467" name="Group 39"/>
          <p:cNvGrpSpPr>
            <a:grpSpLocks/>
          </p:cNvGrpSpPr>
          <p:nvPr/>
        </p:nvGrpSpPr>
        <p:grpSpPr bwMode="auto">
          <a:xfrm>
            <a:off x="2667000" y="4800600"/>
            <a:ext cx="533400" cy="1003300"/>
            <a:chOff x="1224" y="2624"/>
            <a:chExt cx="336" cy="632"/>
          </a:xfrm>
        </p:grpSpPr>
        <p:grpSp>
          <p:nvGrpSpPr>
            <p:cNvPr id="19506" name="Group 40"/>
            <p:cNvGrpSpPr>
              <a:grpSpLocks/>
            </p:cNvGrpSpPr>
            <p:nvPr/>
          </p:nvGrpSpPr>
          <p:grpSpPr bwMode="auto">
            <a:xfrm>
              <a:off x="1224" y="2792"/>
              <a:ext cx="336" cy="464"/>
              <a:chOff x="1224" y="2792"/>
              <a:chExt cx="336" cy="464"/>
            </a:xfrm>
          </p:grpSpPr>
          <p:sp>
            <p:nvSpPr>
              <p:cNvPr id="19508" name="Line 41"/>
              <p:cNvSpPr>
                <a:spLocks noChangeShapeType="1"/>
              </p:cNvSpPr>
              <p:nvPr/>
            </p:nvSpPr>
            <p:spPr bwMode="auto">
              <a:xfrm>
                <a:off x="1352" y="279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09" name="Line 42"/>
              <p:cNvSpPr>
                <a:spLocks noChangeShapeType="1"/>
              </p:cNvSpPr>
              <p:nvPr/>
            </p:nvSpPr>
            <p:spPr bwMode="auto">
              <a:xfrm flipH="1">
                <a:off x="1224" y="3048"/>
                <a:ext cx="12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10" name="Line 43"/>
              <p:cNvSpPr>
                <a:spLocks noChangeShapeType="1"/>
              </p:cNvSpPr>
              <p:nvPr/>
            </p:nvSpPr>
            <p:spPr bwMode="auto">
              <a:xfrm>
                <a:off x="1360" y="3056"/>
                <a:ext cx="16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11" name="Line 44"/>
              <p:cNvSpPr>
                <a:spLocks noChangeShapeType="1"/>
              </p:cNvSpPr>
              <p:nvPr/>
            </p:nvSpPr>
            <p:spPr bwMode="auto">
              <a:xfrm flipV="1">
                <a:off x="1360" y="2896"/>
                <a:ext cx="200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12" name="Line 45"/>
              <p:cNvSpPr>
                <a:spLocks noChangeShapeType="1"/>
              </p:cNvSpPr>
              <p:nvPr/>
            </p:nvSpPr>
            <p:spPr bwMode="auto">
              <a:xfrm flipH="1">
                <a:off x="1256" y="2920"/>
                <a:ext cx="9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507" name="AutoShape 46"/>
            <p:cNvSpPr>
              <a:spLocks noChangeArrowheads="1"/>
            </p:cNvSpPr>
            <p:nvPr/>
          </p:nvSpPr>
          <p:spPr bwMode="auto">
            <a:xfrm>
              <a:off x="1272" y="2624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9468" name="Group 47"/>
          <p:cNvGrpSpPr>
            <a:grpSpLocks/>
          </p:cNvGrpSpPr>
          <p:nvPr/>
        </p:nvGrpSpPr>
        <p:grpSpPr bwMode="auto">
          <a:xfrm>
            <a:off x="3721100" y="4749800"/>
            <a:ext cx="533400" cy="1003300"/>
            <a:chOff x="2344" y="2992"/>
            <a:chExt cx="336" cy="632"/>
          </a:xfrm>
        </p:grpSpPr>
        <p:grpSp>
          <p:nvGrpSpPr>
            <p:cNvPr id="19499" name="Group 48"/>
            <p:cNvGrpSpPr>
              <a:grpSpLocks/>
            </p:cNvGrpSpPr>
            <p:nvPr/>
          </p:nvGrpSpPr>
          <p:grpSpPr bwMode="auto">
            <a:xfrm>
              <a:off x="2344" y="3152"/>
              <a:ext cx="336" cy="472"/>
              <a:chOff x="2344" y="3152"/>
              <a:chExt cx="336" cy="472"/>
            </a:xfrm>
          </p:grpSpPr>
          <p:sp>
            <p:nvSpPr>
              <p:cNvPr id="19501" name="Line 49"/>
              <p:cNvSpPr>
                <a:spLocks noChangeShapeType="1"/>
              </p:cNvSpPr>
              <p:nvPr/>
            </p:nvSpPr>
            <p:spPr bwMode="auto">
              <a:xfrm>
                <a:off x="2472" y="3160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02" name="Line 50"/>
              <p:cNvSpPr>
                <a:spLocks noChangeShapeType="1"/>
              </p:cNvSpPr>
              <p:nvPr/>
            </p:nvSpPr>
            <p:spPr bwMode="auto">
              <a:xfrm flipH="1">
                <a:off x="2344" y="3416"/>
                <a:ext cx="12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03" name="Line 51"/>
              <p:cNvSpPr>
                <a:spLocks noChangeShapeType="1"/>
              </p:cNvSpPr>
              <p:nvPr/>
            </p:nvSpPr>
            <p:spPr bwMode="auto">
              <a:xfrm>
                <a:off x="2480" y="3424"/>
                <a:ext cx="16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04" name="Line 52"/>
              <p:cNvSpPr>
                <a:spLocks noChangeShapeType="1"/>
              </p:cNvSpPr>
              <p:nvPr/>
            </p:nvSpPr>
            <p:spPr bwMode="auto">
              <a:xfrm flipV="1">
                <a:off x="2480" y="3152"/>
                <a:ext cx="20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05" name="Line 53"/>
              <p:cNvSpPr>
                <a:spLocks noChangeShapeType="1"/>
              </p:cNvSpPr>
              <p:nvPr/>
            </p:nvSpPr>
            <p:spPr bwMode="auto">
              <a:xfrm flipH="1" flipV="1">
                <a:off x="2352" y="3184"/>
                <a:ext cx="12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500" name="AutoShape 54"/>
            <p:cNvSpPr>
              <a:spLocks noChangeArrowheads="1"/>
            </p:cNvSpPr>
            <p:nvPr/>
          </p:nvSpPr>
          <p:spPr bwMode="auto">
            <a:xfrm>
              <a:off x="2392" y="2992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9469" name="Group 55"/>
          <p:cNvGrpSpPr>
            <a:grpSpLocks/>
          </p:cNvGrpSpPr>
          <p:nvPr/>
        </p:nvGrpSpPr>
        <p:grpSpPr bwMode="auto">
          <a:xfrm>
            <a:off x="965200" y="4927600"/>
            <a:ext cx="533400" cy="1003300"/>
            <a:chOff x="608" y="3104"/>
            <a:chExt cx="336" cy="632"/>
          </a:xfrm>
        </p:grpSpPr>
        <p:grpSp>
          <p:nvGrpSpPr>
            <p:cNvPr id="19492" name="Group 56"/>
            <p:cNvGrpSpPr>
              <a:grpSpLocks/>
            </p:cNvGrpSpPr>
            <p:nvPr/>
          </p:nvGrpSpPr>
          <p:grpSpPr bwMode="auto">
            <a:xfrm>
              <a:off x="608" y="3272"/>
              <a:ext cx="336" cy="464"/>
              <a:chOff x="608" y="3272"/>
              <a:chExt cx="336" cy="464"/>
            </a:xfrm>
          </p:grpSpPr>
          <p:sp>
            <p:nvSpPr>
              <p:cNvPr id="19494" name="Line 57"/>
              <p:cNvSpPr>
                <a:spLocks noChangeShapeType="1"/>
              </p:cNvSpPr>
              <p:nvPr/>
            </p:nvSpPr>
            <p:spPr bwMode="auto">
              <a:xfrm>
                <a:off x="736" y="327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95" name="Line 58"/>
              <p:cNvSpPr>
                <a:spLocks noChangeShapeType="1"/>
              </p:cNvSpPr>
              <p:nvPr/>
            </p:nvSpPr>
            <p:spPr bwMode="auto">
              <a:xfrm flipH="1">
                <a:off x="608" y="3528"/>
                <a:ext cx="12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96" name="Line 59"/>
              <p:cNvSpPr>
                <a:spLocks noChangeShapeType="1"/>
              </p:cNvSpPr>
              <p:nvPr/>
            </p:nvSpPr>
            <p:spPr bwMode="auto">
              <a:xfrm>
                <a:off x="744" y="3536"/>
                <a:ext cx="48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97" name="Line 60"/>
              <p:cNvSpPr>
                <a:spLocks noChangeShapeType="1"/>
              </p:cNvSpPr>
              <p:nvPr/>
            </p:nvSpPr>
            <p:spPr bwMode="auto">
              <a:xfrm flipV="1">
                <a:off x="744" y="3376"/>
                <a:ext cx="200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98" name="Line 61"/>
              <p:cNvSpPr>
                <a:spLocks noChangeShapeType="1"/>
              </p:cNvSpPr>
              <p:nvPr/>
            </p:nvSpPr>
            <p:spPr bwMode="auto">
              <a:xfrm>
                <a:off x="736" y="3400"/>
                <a:ext cx="9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493" name="AutoShape 62"/>
            <p:cNvSpPr>
              <a:spLocks noChangeArrowheads="1"/>
            </p:cNvSpPr>
            <p:nvPr/>
          </p:nvSpPr>
          <p:spPr bwMode="auto">
            <a:xfrm>
              <a:off x="656" y="3104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9470" name="Group 63"/>
          <p:cNvGrpSpPr>
            <a:grpSpLocks/>
          </p:cNvGrpSpPr>
          <p:nvPr/>
        </p:nvGrpSpPr>
        <p:grpSpPr bwMode="auto">
          <a:xfrm>
            <a:off x="6273800" y="4965700"/>
            <a:ext cx="533400" cy="1003300"/>
            <a:chOff x="1224" y="2624"/>
            <a:chExt cx="336" cy="632"/>
          </a:xfrm>
        </p:grpSpPr>
        <p:grpSp>
          <p:nvGrpSpPr>
            <p:cNvPr id="19485" name="Group 64"/>
            <p:cNvGrpSpPr>
              <a:grpSpLocks/>
            </p:cNvGrpSpPr>
            <p:nvPr/>
          </p:nvGrpSpPr>
          <p:grpSpPr bwMode="auto">
            <a:xfrm>
              <a:off x="1224" y="2792"/>
              <a:ext cx="336" cy="464"/>
              <a:chOff x="1224" y="2792"/>
              <a:chExt cx="336" cy="464"/>
            </a:xfrm>
          </p:grpSpPr>
          <p:sp>
            <p:nvSpPr>
              <p:cNvPr id="19487" name="Line 65"/>
              <p:cNvSpPr>
                <a:spLocks noChangeShapeType="1"/>
              </p:cNvSpPr>
              <p:nvPr/>
            </p:nvSpPr>
            <p:spPr bwMode="auto">
              <a:xfrm>
                <a:off x="1352" y="2792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88" name="Line 66"/>
              <p:cNvSpPr>
                <a:spLocks noChangeShapeType="1"/>
              </p:cNvSpPr>
              <p:nvPr/>
            </p:nvSpPr>
            <p:spPr bwMode="auto">
              <a:xfrm flipH="1">
                <a:off x="1224" y="3048"/>
                <a:ext cx="12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89" name="Line 67"/>
              <p:cNvSpPr>
                <a:spLocks noChangeShapeType="1"/>
              </p:cNvSpPr>
              <p:nvPr/>
            </p:nvSpPr>
            <p:spPr bwMode="auto">
              <a:xfrm>
                <a:off x="1360" y="3056"/>
                <a:ext cx="16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90" name="Line 68"/>
              <p:cNvSpPr>
                <a:spLocks noChangeShapeType="1"/>
              </p:cNvSpPr>
              <p:nvPr/>
            </p:nvSpPr>
            <p:spPr bwMode="auto">
              <a:xfrm flipV="1">
                <a:off x="1360" y="2896"/>
                <a:ext cx="200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91" name="Line 69"/>
              <p:cNvSpPr>
                <a:spLocks noChangeShapeType="1"/>
              </p:cNvSpPr>
              <p:nvPr/>
            </p:nvSpPr>
            <p:spPr bwMode="auto">
              <a:xfrm flipH="1">
                <a:off x="1256" y="2920"/>
                <a:ext cx="9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486" name="AutoShape 70"/>
            <p:cNvSpPr>
              <a:spLocks noChangeArrowheads="1"/>
            </p:cNvSpPr>
            <p:nvPr/>
          </p:nvSpPr>
          <p:spPr bwMode="auto">
            <a:xfrm>
              <a:off x="1272" y="2624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2520156" y="2366962"/>
            <a:ext cx="3009900" cy="2351088"/>
            <a:chOff x="1846" y="1432"/>
            <a:chExt cx="1896" cy="1481"/>
          </a:xfrm>
        </p:grpSpPr>
        <p:grpSp>
          <p:nvGrpSpPr>
            <p:cNvPr id="19480" name="Group 72"/>
            <p:cNvGrpSpPr>
              <a:grpSpLocks/>
            </p:cNvGrpSpPr>
            <p:nvPr/>
          </p:nvGrpSpPr>
          <p:grpSpPr bwMode="auto">
            <a:xfrm>
              <a:off x="1846" y="1434"/>
              <a:ext cx="1896" cy="1479"/>
              <a:chOff x="1846" y="1434"/>
              <a:chExt cx="1896" cy="1479"/>
            </a:xfrm>
          </p:grpSpPr>
          <p:sp>
            <p:nvSpPr>
              <p:cNvPr id="19482" name="AutoShape 73"/>
              <p:cNvSpPr>
                <a:spLocks noChangeArrowheads="1"/>
              </p:cNvSpPr>
              <p:nvPr/>
            </p:nvSpPr>
            <p:spPr bwMode="auto">
              <a:xfrm rot="4090072">
                <a:off x="3097" y="2420"/>
                <a:ext cx="557" cy="429"/>
              </a:xfrm>
              <a:prstGeom prst="rtTriangle">
                <a:avLst/>
              </a:prstGeom>
              <a:solidFill>
                <a:srgbClr val="CCFFCC">
                  <a:alpha val="36862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eaLnBrk="0" hangingPunct="0">
                  <a:buChar char="•"/>
                  <a:defRPr sz="1200">
                    <a:solidFill>
                      <a:srgbClr val="707173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de-DE" altLang="de-DE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9483" name="AutoShape 74"/>
              <p:cNvSpPr>
                <a:spLocks noChangeArrowheads="1"/>
              </p:cNvSpPr>
              <p:nvPr/>
            </p:nvSpPr>
            <p:spPr bwMode="auto">
              <a:xfrm rot="4384250">
                <a:off x="2586" y="2444"/>
                <a:ext cx="473" cy="301"/>
              </a:xfrm>
              <a:prstGeom prst="rtTriangle">
                <a:avLst/>
              </a:prstGeom>
              <a:solidFill>
                <a:srgbClr val="CCFFCC">
                  <a:alpha val="3215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eaLnBrk="0" hangingPunct="0">
                  <a:buChar char="•"/>
                  <a:defRPr sz="1200">
                    <a:solidFill>
                      <a:srgbClr val="707173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de-DE" altLang="de-DE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9484" name="AutoShape 75"/>
              <p:cNvSpPr>
                <a:spLocks noChangeArrowheads="1"/>
              </p:cNvSpPr>
              <p:nvPr/>
            </p:nvSpPr>
            <p:spPr bwMode="auto">
              <a:xfrm>
                <a:off x="1846" y="1434"/>
                <a:ext cx="1896" cy="1048"/>
              </a:xfrm>
              <a:prstGeom prst="wedgeEllipseCallout">
                <a:avLst>
                  <a:gd name="adj1" fmla="val -36288"/>
                  <a:gd name="adj2" fmla="val 90171"/>
                </a:avLst>
              </a:prstGeom>
              <a:gradFill rotWithShape="1">
                <a:gsLst>
                  <a:gs pos="0">
                    <a:srgbClr val="66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r" defTabSz="911225" eaLnBrk="0" hangingPunct="0">
                  <a:buChar char="•"/>
                  <a:defRPr sz="1200">
                    <a:solidFill>
                      <a:srgbClr val="707173"/>
                    </a:solidFill>
                    <a:latin typeface="Arial" charset="0"/>
                  </a:defRPr>
                </a:lvl1pPr>
                <a:lvl2pPr marL="742950" indent="-285750" algn="l" defTabSz="9112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algn="l" defTabSz="9112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algn="l" defTabSz="9112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algn="l" defTabSz="911225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de-DE" altLang="de-DE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„Wir nehmen unsere Zukunft selbst in die Hand!“</a:t>
                </a:r>
              </a:p>
            </p:txBody>
          </p:sp>
        </p:grpSp>
        <p:sp>
          <p:nvSpPr>
            <p:cNvPr id="19481" name="Oval 76"/>
            <p:cNvSpPr>
              <a:spLocks noChangeArrowheads="1"/>
            </p:cNvSpPr>
            <p:nvPr/>
          </p:nvSpPr>
          <p:spPr bwMode="auto">
            <a:xfrm>
              <a:off x="1848" y="1432"/>
              <a:ext cx="1888" cy="10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9472" name="Group 77"/>
          <p:cNvGrpSpPr>
            <a:grpSpLocks/>
          </p:cNvGrpSpPr>
          <p:nvPr/>
        </p:nvGrpSpPr>
        <p:grpSpPr bwMode="auto">
          <a:xfrm>
            <a:off x="7848600" y="5003800"/>
            <a:ext cx="317500" cy="1003300"/>
            <a:chOff x="2928" y="3120"/>
            <a:chExt cx="200" cy="632"/>
          </a:xfrm>
        </p:grpSpPr>
        <p:grpSp>
          <p:nvGrpSpPr>
            <p:cNvPr id="19473" name="Group 78"/>
            <p:cNvGrpSpPr>
              <a:grpSpLocks/>
            </p:cNvGrpSpPr>
            <p:nvPr/>
          </p:nvGrpSpPr>
          <p:grpSpPr bwMode="auto">
            <a:xfrm>
              <a:off x="2928" y="3288"/>
              <a:ext cx="200" cy="464"/>
              <a:chOff x="2928" y="3288"/>
              <a:chExt cx="200" cy="464"/>
            </a:xfrm>
          </p:grpSpPr>
          <p:sp>
            <p:nvSpPr>
              <p:cNvPr id="19475" name="Line 79"/>
              <p:cNvSpPr>
                <a:spLocks noChangeShapeType="1"/>
              </p:cNvSpPr>
              <p:nvPr/>
            </p:nvSpPr>
            <p:spPr bwMode="auto">
              <a:xfrm>
                <a:off x="3024" y="3288"/>
                <a:ext cx="0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6" name="Line 80"/>
              <p:cNvSpPr>
                <a:spLocks noChangeShapeType="1"/>
              </p:cNvSpPr>
              <p:nvPr/>
            </p:nvSpPr>
            <p:spPr bwMode="auto">
              <a:xfrm flipH="1">
                <a:off x="2936" y="3544"/>
                <a:ext cx="88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7" name="Line 81"/>
              <p:cNvSpPr>
                <a:spLocks noChangeShapeType="1"/>
              </p:cNvSpPr>
              <p:nvPr/>
            </p:nvSpPr>
            <p:spPr bwMode="auto">
              <a:xfrm>
                <a:off x="3032" y="3552"/>
                <a:ext cx="5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8" name="Line 82"/>
              <p:cNvSpPr>
                <a:spLocks noChangeShapeType="1"/>
              </p:cNvSpPr>
              <p:nvPr/>
            </p:nvSpPr>
            <p:spPr bwMode="auto">
              <a:xfrm>
                <a:off x="3032" y="34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79" name="Line 83"/>
              <p:cNvSpPr>
                <a:spLocks noChangeShapeType="1"/>
              </p:cNvSpPr>
              <p:nvPr/>
            </p:nvSpPr>
            <p:spPr bwMode="auto">
              <a:xfrm flipH="1">
                <a:off x="2928" y="3416"/>
                <a:ext cx="96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474" name="AutoShape 84"/>
            <p:cNvSpPr>
              <a:spLocks noChangeArrowheads="1"/>
            </p:cNvSpPr>
            <p:nvPr/>
          </p:nvSpPr>
          <p:spPr bwMode="auto">
            <a:xfrm>
              <a:off x="2944" y="3120"/>
              <a:ext cx="184" cy="160"/>
            </a:xfrm>
            <a:prstGeom prst="smileyFace">
              <a:avLst>
                <a:gd name="adj" fmla="val 465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0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4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4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44" grpId="0" animBg="1"/>
      <p:bldP spid="1144869" grpId="0" animBg="1"/>
      <p:bldP spid="11448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6050" y="1395413"/>
            <a:ext cx="8059738" cy="46021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Ortsbegehung mit allen interessierten Bürgern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de-D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Aktive besuchen ein SDL-Seminar!?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Die Ergebnisse des Seminars werden in geeigneter Form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veröffentlicht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>
              <a:buFontTx/>
              <a:buNone/>
              <a:defRPr/>
            </a:pP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435" name="Gruppieren 5"/>
          <p:cNvGrpSpPr>
            <a:grpSpLocks/>
          </p:cNvGrpSpPr>
          <p:nvPr/>
        </p:nvGrpSpPr>
        <p:grpSpPr bwMode="auto">
          <a:xfrm>
            <a:off x="6681788" y="3114675"/>
            <a:ext cx="2324100" cy="3159125"/>
            <a:chOff x="213977" y="1052736"/>
            <a:chExt cx="3895181" cy="4866863"/>
          </a:xfrm>
        </p:grpSpPr>
        <p:pic>
          <p:nvPicPr>
            <p:cNvPr id="1844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t="5937" r="1445" b="4198"/>
            <a:stretch>
              <a:fillRect/>
            </a:stretch>
          </p:blipFill>
          <p:spPr bwMode="auto">
            <a:xfrm rot="60000">
              <a:off x="362241" y="1227129"/>
              <a:ext cx="3520547" cy="450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 flipH="1">
              <a:off x="213977" y="1123661"/>
              <a:ext cx="263403" cy="4644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 flipH="1">
              <a:off x="365633" y="5660359"/>
              <a:ext cx="3629116" cy="259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 flipH="1">
              <a:off x="3883003" y="1197031"/>
              <a:ext cx="226155" cy="4463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 flipH="1">
              <a:off x="365633" y="1052736"/>
              <a:ext cx="3629117" cy="259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 rot="185393" flipH="1">
              <a:off x="3813826" y="4442421"/>
              <a:ext cx="236798" cy="127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 rot="21303118" flipH="1">
              <a:off x="307099" y="4146498"/>
              <a:ext cx="236798" cy="157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843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t="2922" r="32106" b="15710"/>
          <a:stretch>
            <a:fillRect/>
          </a:stretch>
        </p:blipFill>
        <p:spPr bwMode="auto">
          <a:xfrm>
            <a:off x="3190875" y="3514725"/>
            <a:ext cx="3325813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uppieren 1"/>
          <p:cNvGrpSpPr>
            <a:grpSpLocks/>
          </p:cNvGrpSpPr>
          <p:nvPr/>
        </p:nvGrpSpPr>
        <p:grpSpPr bwMode="auto">
          <a:xfrm>
            <a:off x="381000" y="2724150"/>
            <a:ext cx="2058988" cy="3028950"/>
            <a:chOff x="171450" y="2228850"/>
            <a:chExt cx="2058988" cy="302895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185163" y="3989856"/>
              <a:ext cx="769427" cy="1267944"/>
              <a:chOff x="602173" y="5000624"/>
              <a:chExt cx="554982" cy="934012"/>
            </a:xfrm>
            <a:solidFill>
              <a:srgbClr val="007434"/>
            </a:solidFill>
          </p:grpSpPr>
          <p:sp>
            <p:nvSpPr>
              <p:cNvPr id="15" name="Ellipse 14"/>
              <p:cNvSpPr/>
              <p:nvPr/>
            </p:nvSpPr>
            <p:spPr bwMode="auto">
              <a:xfrm>
                <a:off x="719418" y="5000624"/>
                <a:ext cx="320490" cy="326091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1225">
                  <a:defRPr/>
                </a:pPr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lussdiagramm: Verzögerung 15"/>
              <p:cNvSpPr/>
              <p:nvPr/>
            </p:nvSpPr>
            <p:spPr bwMode="auto">
              <a:xfrm rot="16200000">
                <a:off x="596571" y="5374053"/>
                <a:ext cx="566185" cy="554982"/>
              </a:xfrm>
              <a:prstGeom prst="flowChartDelay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1225">
                  <a:defRPr/>
                </a:pPr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440" name="Gruppieren 20"/>
            <p:cNvGrpSpPr>
              <a:grpSpLocks/>
            </p:cNvGrpSpPr>
            <p:nvPr/>
          </p:nvGrpSpPr>
          <p:grpSpPr bwMode="auto">
            <a:xfrm>
              <a:off x="171450" y="2228850"/>
              <a:ext cx="1028700" cy="3028950"/>
              <a:chOff x="1195846" y="2228850"/>
              <a:chExt cx="1028097" cy="3028950"/>
            </a:xfrm>
          </p:grpSpPr>
          <p:sp>
            <p:nvSpPr>
              <p:cNvPr id="18443" name="Zylinder 18"/>
              <p:cNvSpPr>
                <a:spLocks noChangeArrowheads="1"/>
              </p:cNvSpPr>
              <p:nvPr/>
            </p:nvSpPr>
            <p:spPr bwMode="auto">
              <a:xfrm>
                <a:off x="1649506" y="2228850"/>
                <a:ext cx="98612" cy="3028950"/>
              </a:xfrm>
              <a:prstGeom prst="can">
                <a:avLst>
                  <a:gd name="adj" fmla="val 25028"/>
                </a:avLst>
              </a:prstGeom>
              <a:solidFill>
                <a:srgbClr val="663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algn="r" defTabSz="911225" eaLnBrk="0" hangingPunct="0">
                  <a:buChar char="•"/>
                  <a:defRPr sz="1200">
                    <a:solidFill>
                      <a:srgbClr val="707173"/>
                    </a:solidFill>
                    <a:latin typeface="Arial" charset="0"/>
                  </a:defRPr>
                </a:lvl1pPr>
                <a:lvl2pPr marL="742950" indent="-285750" defTabSz="9112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 defTabSz="9112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 defTabSz="9112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 defTabSz="911225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de-DE" altLang="de-DE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Richtungspfeil 18"/>
              <p:cNvSpPr/>
              <p:nvPr/>
            </p:nvSpPr>
            <p:spPr bwMode="auto">
              <a:xfrm rot="20715801">
                <a:off x="1195846" y="2366963"/>
                <a:ext cx="1005885" cy="363537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1225">
                  <a:defRPr/>
                </a:pPr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ichtungspfeil 19"/>
              <p:cNvSpPr/>
              <p:nvPr/>
            </p:nvSpPr>
            <p:spPr bwMode="auto">
              <a:xfrm rot="10800000">
                <a:off x="1208539" y="2889250"/>
                <a:ext cx="1005885" cy="363538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1225">
                  <a:defRPr/>
                </a:pPr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ichtungspfeil 20"/>
              <p:cNvSpPr/>
              <p:nvPr/>
            </p:nvSpPr>
            <p:spPr bwMode="auto">
              <a:xfrm>
                <a:off x="1218058" y="3327400"/>
                <a:ext cx="1005885" cy="363538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1225">
                  <a:defRPr/>
                </a:pPr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2" name="Rectangle 5"/>
            <p:cNvSpPr txBox="1">
              <a:spLocks noChangeArrowheads="1"/>
            </p:cNvSpPr>
            <p:nvPr/>
          </p:nvSpPr>
          <p:spPr bwMode="auto">
            <a:xfrm rot="20286041">
              <a:off x="1671638" y="3516313"/>
              <a:ext cx="339725" cy="61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 kern="0" dirty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</a:rPr>
                <a:t>?</a:t>
              </a:r>
              <a:endParaRPr lang="de-DE" altLang="de-DE" sz="3200" b="1" kern="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5"/>
            <p:cNvSpPr txBox="1">
              <a:spLocks noChangeArrowheads="1"/>
            </p:cNvSpPr>
            <p:nvPr/>
          </p:nvSpPr>
          <p:spPr bwMode="auto">
            <a:xfrm rot="582148">
              <a:off x="1890713" y="3616325"/>
              <a:ext cx="339725" cy="61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rgbClr val="707173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 kern="0" dirty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</a:rPr>
                <a:t>?</a:t>
              </a:r>
              <a:endParaRPr lang="de-DE" altLang="de-DE" sz="3200" b="1" kern="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44500" y="798513"/>
            <a:ext cx="840105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kern="0" dirty="0" smtClean="0"/>
              <a:t>Ablauf einer Dorferneuerung </a:t>
            </a:r>
            <a:endParaRPr lang="de-DE" altLang="de-DE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28012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</a:rPr>
              <a:t>Schule der Dorf- und Landentwicklung </a:t>
            </a:r>
            <a:b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</a:rPr>
              <a:t>Plankstetten e.V. (SDL)</a:t>
            </a:r>
          </a:p>
        </p:txBody>
      </p:sp>
      <p:sp>
        <p:nvSpPr>
          <p:cNvPr id="12291" name="Rectangle 7"/>
          <p:cNvSpPr txBox="1">
            <a:spLocks noChangeArrowheads="1"/>
          </p:cNvSpPr>
          <p:nvPr/>
        </p:nvSpPr>
        <p:spPr bwMode="auto">
          <a:xfrm>
            <a:off x="457200" y="159385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>
              <a:buFontTx/>
              <a:buNone/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SDL - Seminar </a:t>
            </a: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sinnvoll / angeraten</a:t>
            </a:r>
          </a:p>
          <a:p>
            <a:pPr algn="l">
              <a:buFontTx/>
              <a:buNone/>
              <a:defRPr/>
            </a:pPr>
            <a:endParaRPr lang="de-DE" altLang="de-DE" sz="11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Bürgermeister …, Vereinsvorstände, Interessierte, …</a:t>
            </a:r>
          </a:p>
          <a:p>
            <a:pPr algn="l">
              <a:spcAft>
                <a:spcPts val="300"/>
              </a:spcAft>
              <a:buFontTx/>
              <a:buNone/>
              <a:defRPr/>
            </a:pPr>
            <a:endParaRPr lang="de-DE" altLang="de-DE" sz="6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Plankstetten - aber auch andere Seminarorte möglich</a:t>
            </a:r>
          </a:p>
          <a:p>
            <a:pPr marL="342900" indent="-342900" algn="l">
              <a:spcAft>
                <a:spcPts val="300"/>
              </a:spcAft>
              <a:defRPr/>
            </a:pPr>
            <a:endParaRPr lang="de-DE" altLang="de-DE" sz="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</a:rPr>
              <a:t>Externer Seminarort ist sinnvoll und wichtig</a:t>
            </a:r>
            <a:endParaRPr lang="de-DE" altLang="de-DE" sz="24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algn="l">
              <a:spcAft>
                <a:spcPts val="300"/>
              </a:spcAft>
              <a:buFontTx/>
              <a:buNone/>
              <a:defRPr/>
            </a:pPr>
            <a:endParaRPr lang="de-DE" altLang="de-DE" sz="6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i. d. R. von Freitagmittag bis Samstag ca. 16 </a:t>
            </a:r>
            <a:r>
              <a:rPr lang="de-DE" altLang="de-DE" sz="2400" baseline="300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00</a:t>
            </a: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Uhr</a:t>
            </a:r>
          </a:p>
          <a:p>
            <a:pPr algn="l">
              <a:spcAft>
                <a:spcPts val="300"/>
              </a:spcAft>
              <a:buFontTx/>
              <a:buNone/>
              <a:defRPr/>
            </a:pPr>
            <a:endParaRPr lang="de-DE" altLang="de-DE" sz="6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keine Seminarkosten für Teilnehmer  </a:t>
            </a:r>
          </a:p>
          <a:p>
            <a:pPr algn="l">
              <a:spcAft>
                <a:spcPts val="300"/>
              </a:spcAft>
              <a:buFontTx/>
              <a:buNone/>
              <a:defRPr/>
            </a:pPr>
            <a:r>
              <a:rPr lang="de-DE" altLang="de-DE" sz="6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 </a:t>
            </a: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Stärken-/ Schwächenanalyse</a:t>
            </a:r>
          </a:p>
          <a:p>
            <a:pPr algn="l">
              <a:spcAft>
                <a:spcPts val="300"/>
              </a:spcAft>
              <a:buFontTx/>
              <a:buNone/>
              <a:defRPr/>
            </a:pPr>
            <a:endParaRPr lang="de-DE" altLang="de-DE" sz="6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Zielerarbeitung / Visionen</a:t>
            </a:r>
          </a:p>
          <a:p>
            <a:pPr algn="l">
              <a:spcAft>
                <a:spcPts val="300"/>
              </a:spcAft>
              <a:buFontTx/>
              <a:buNone/>
              <a:defRPr/>
            </a:pPr>
            <a:r>
              <a:rPr lang="de-DE" altLang="de-DE" sz="6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</a:p>
          <a:p>
            <a:pPr marL="342900" indent="-342900" algn="l">
              <a:spcAft>
                <a:spcPts val="300"/>
              </a:spcAft>
              <a:defRPr/>
            </a:pPr>
            <a:r>
              <a:rPr lang="de-DE" altLang="de-DE" sz="2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Aktionsplan</a:t>
            </a:r>
          </a:p>
          <a:p>
            <a:pPr algn="l">
              <a:defRPr/>
            </a:pPr>
            <a:endParaRPr lang="de-DE" altLang="de-DE" sz="24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algn="l">
              <a:defRPr/>
            </a:pPr>
            <a:endParaRPr lang="de-DE" altLang="de-DE" sz="24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484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445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52475"/>
            <a:ext cx="2708275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Dorfwerkstatt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73088"/>
            <a:ext cx="11731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84325"/>
            <a:ext cx="8229600" cy="4602163"/>
          </a:xfrm>
        </p:spPr>
        <p:txBody>
          <a:bodyPr/>
          <a:lstStyle/>
          <a:p>
            <a:pPr algn="l" eaLnBrk="1" hangingPunct="1"/>
            <a:r>
              <a:rPr lang="de-DE" altLang="de-DE" sz="2300" dirty="0" smtClean="0"/>
              <a:t>Die Bürger erstellen mit Prozessbegleitung eines Planungsbüros die (Vor-) </a:t>
            </a:r>
            <a:r>
              <a:rPr lang="de-DE" altLang="de-DE" sz="2300" b="1" dirty="0" smtClean="0"/>
              <a:t>Planung</a:t>
            </a:r>
            <a:r>
              <a:rPr lang="de-DE" altLang="de-DE" sz="2300" dirty="0" smtClean="0"/>
              <a:t> der gewünschten Dorferneuerungsmaßnahmen mit möglichst großer Mitwirkung der Bevölkerung </a:t>
            </a:r>
            <a:r>
              <a:rPr lang="de-DE" altLang="de-DE" sz="2300" b="1" dirty="0" smtClean="0"/>
              <a:t>selbst</a:t>
            </a:r>
            <a:r>
              <a:rPr lang="de-DE" altLang="de-DE" sz="2300" dirty="0" smtClean="0"/>
              <a:t>!</a:t>
            </a:r>
          </a:p>
          <a:p>
            <a:pPr algn="l" eaLnBrk="1" hangingPunct="1">
              <a:buFontTx/>
              <a:buNone/>
            </a:pPr>
            <a:endParaRPr lang="de-DE" altLang="de-DE" sz="1000" dirty="0" smtClean="0"/>
          </a:p>
          <a:p>
            <a:pPr algn="l" eaLnBrk="1" hangingPunct="1"/>
            <a:r>
              <a:rPr lang="de-DE" altLang="de-DE" sz="2300" dirty="0" smtClean="0"/>
              <a:t>Die Methode ist nur sinnvoll, wenn die Bürger bereit sind, selbst </a:t>
            </a:r>
            <a:r>
              <a:rPr lang="de-DE" altLang="de-DE" sz="2300" b="1" dirty="0" smtClean="0"/>
              <a:t>Verantwortung</a:t>
            </a:r>
            <a:r>
              <a:rPr lang="de-DE" altLang="de-DE" sz="2300" dirty="0" smtClean="0"/>
              <a:t> zu </a:t>
            </a:r>
            <a:r>
              <a:rPr lang="de-DE" altLang="de-DE" sz="2300" b="1" dirty="0" smtClean="0"/>
              <a:t>übernehmen</a:t>
            </a:r>
            <a:r>
              <a:rPr lang="de-DE" altLang="de-DE" sz="2300" dirty="0" smtClean="0"/>
              <a:t> und die </a:t>
            </a:r>
          </a:p>
          <a:p>
            <a:pPr algn="l" eaLnBrk="1" hangingPunct="1">
              <a:buFontTx/>
              <a:buNone/>
            </a:pPr>
            <a:r>
              <a:rPr lang="de-DE" altLang="de-DE" sz="2300" dirty="0" smtClean="0"/>
              <a:t>	Planungsmethode mitzutragen!</a:t>
            </a:r>
          </a:p>
          <a:p>
            <a:pPr algn="l" eaLnBrk="1" hangingPunct="1">
              <a:buFontTx/>
              <a:buNone/>
            </a:pPr>
            <a:endParaRPr lang="de-DE" altLang="de-DE" sz="1000" dirty="0" smtClean="0"/>
          </a:p>
          <a:p>
            <a:pPr algn="l" eaLnBrk="1" hangingPunct="1"/>
            <a:r>
              <a:rPr lang="de-DE" altLang="de-DE" sz="2300" dirty="0" smtClean="0"/>
              <a:t>Bürgermeister und Gemeinderäte müssen </a:t>
            </a:r>
            <a:r>
              <a:rPr lang="de-DE" altLang="de-DE" sz="2300" b="1" dirty="0" smtClean="0"/>
              <a:t>Vertrauen</a:t>
            </a:r>
            <a:r>
              <a:rPr lang="de-DE" altLang="de-DE" sz="2300" dirty="0" smtClean="0"/>
              <a:t> haben und bereit sein, den aktiven und interessierten Bürgern in der Dorfwerkstatt, einen gestalterischen Teil ihrer „Planungshoheit“ zu überlassen! </a:t>
            </a:r>
          </a:p>
          <a:p>
            <a:pPr eaLnBrk="1" hangingPunct="1">
              <a:buFontTx/>
              <a:buNone/>
            </a:pPr>
            <a:endParaRPr lang="de-DE" alt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1656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84000"/>
            <a:ext cx="8229600" cy="4525963"/>
          </a:xfrm>
          <a:noFill/>
        </p:spPr>
        <p:txBody>
          <a:bodyPr/>
          <a:lstStyle/>
          <a:p>
            <a:pPr marL="0" indent="0" algn="l" eaLnBrk="1" hangingPunct="1">
              <a:buFontTx/>
              <a:buNone/>
              <a:tabLst>
                <a:tab pos="177800" algn="l"/>
                <a:tab pos="901700" algn="l"/>
              </a:tabLst>
            </a:pPr>
            <a:r>
              <a:rPr lang="de-DE" altLang="de-DE" sz="2300" dirty="0" smtClean="0"/>
              <a:t>Am Ende der Dorfwerkstatt muss feststehen,</a:t>
            </a:r>
          </a:p>
          <a:p>
            <a:pPr marL="0" indent="0" algn="l" eaLnBrk="1" hangingPunct="1">
              <a:buFontTx/>
              <a:buNone/>
              <a:tabLst>
                <a:tab pos="177800" algn="l"/>
                <a:tab pos="901700" algn="l"/>
              </a:tabLst>
            </a:pPr>
            <a:endParaRPr lang="de-DE" altLang="de-DE" sz="2300" dirty="0" smtClean="0"/>
          </a:p>
          <a:p>
            <a:pPr marL="0" indent="0" algn="l" eaLnBrk="1" hangingPunct="1">
              <a:tabLst>
                <a:tab pos="177800" algn="l"/>
                <a:tab pos="901700" algn="l"/>
              </a:tabLst>
            </a:pPr>
            <a:r>
              <a:rPr lang="de-DE" altLang="de-DE" sz="2300" dirty="0" smtClean="0"/>
              <a:t>	ob mehrheitlich ein </a:t>
            </a:r>
            <a:r>
              <a:rPr lang="de-DE" altLang="de-DE" sz="2300" b="1" dirty="0" smtClean="0"/>
              <a:t>Verfahren</a:t>
            </a:r>
            <a:r>
              <a:rPr lang="de-DE" altLang="de-DE" sz="2300" dirty="0" smtClean="0"/>
              <a:t> der Dorferneuerung 	</a:t>
            </a:r>
            <a:r>
              <a:rPr lang="de-DE" altLang="de-DE" sz="2300" b="1" dirty="0" smtClean="0"/>
              <a:t>gewünscht</a:t>
            </a:r>
            <a:r>
              <a:rPr lang="de-DE" altLang="de-DE" sz="2300" dirty="0" smtClean="0"/>
              <a:t> wird </a:t>
            </a:r>
          </a:p>
          <a:p>
            <a:pPr marL="0" indent="0" algn="l" eaLnBrk="1" hangingPunct="1">
              <a:buFontTx/>
              <a:buNone/>
              <a:tabLst>
                <a:tab pos="177800" algn="l"/>
                <a:tab pos="901700" algn="l"/>
              </a:tabLst>
            </a:pPr>
            <a:endParaRPr lang="de-DE" altLang="de-DE" sz="2300" dirty="0" smtClean="0"/>
          </a:p>
          <a:p>
            <a:pPr marL="0" indent="0" algn="l" eaLnBrk="1" hangingPunct="1">
              <a:tabLst>
                <a:tab pos="177800" algn="l"/>
                <a:tab pos="901700" algn="l"/>
              </a:tabLst>
            </a:pPr>
            <a:r>
              <a:rPr lang="de-DE" altLang="de-DE" sz="2300" dirty="0" smtClean="0"/>
              <a:t> in welchem </a:t>
            </a:r>
            <a:r>
              <a:rPr lang="de-DE" altLang="de-DE" sz="2300" b="1" dirty="0" smtClean="0"/>
              <a:t>Gebiet</a:t>
            </a:r>
            <a:r>
              <a:rPr lang="de-DE" altLang="de-DE" sz="2300" dirty="0" smtClean="0"/>
              <a:t> ein Verfahren stattfinden soll</a:t>
            </a:r>
          </a:p>
          <a:p>
            <a:pPr marL="0" indent="0" algn="l" eaLnBrk="1" hangingPunct="1">
              <a:tabLst>
                <a:tab pos="177800" algn="l"/>
                <a:tab pos="901700" algn="l"/>
              </a:tabLst>
            </a:pPr>
            <a:endParaRPr lang="de-DE" altLang="de-DE" sz="2300" dirty="0" smtClean="0"/>
          </a:p>
          <a:p>
            <a:pPr marL="0" indent="0" algn="l" eaLnBrk="1" hangingPunct="1">
              <a:tabLst>
                <a:tab pos="177800" algn="l"/>
                <a:tab pos="901700" algn="l"/>
              </a:tabLst>
            </a:pPr>
            <a:r>
              <a:rPr lang="de-DE" altLang="de-DE" sz="2300" dirty="0" smtClean="0"/>
              <a:t> welche </a:t>
            </a:r>
            <a:r>
              <a:rPr lang="de-DE" altLang="de-DE" sz="2300" b="1" dirty="0" smtClean="0"/>
              <a:t>Ziele</a:t>
            </a:r>
            <a:r>
              <a:rPr lang="de-DE" altLang="de-DE" sz="2300" dirty="0" smtClean="0"/>
              <a:t> im Dorf mit welchen </a:t>
            </a:r>
            <a:r>
              <a:rPr lang="de-DE" altLang="de-DE" sz="2300" b="1" dirty="0" smtClean="0"/>
              <a:t>Maßnahmen</a:t>
            </a:r>
            <a:r>
              <a:rPr lang="de-DE" altLang="de-DE" sz="2300" dirty="0" smtClean="0"/>
              <a:t> 	erreicht 	werden sollen (Maßnahmenkonzepte)</a:t>
            </a:r>
          </a:p>
          <a:p>
            <a:pPr marL="0" indent="0" algn="l" eaLnBrk="1" hangingPunct="1">
              <a:buFontTx/>
              <a:buNone/>
              <a:tabLst>
                <a:tab pos="177800" algn="l"/>
                <a:tab pos="901700" algn="l"/>
              </a:tabLst>
            </a:pPr>
            <a:endParaRPr lang="de-DE" altLang="de-DE" sz="2300" dirty="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72400"/>
            <a:ext cx="11731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44500" y="752475"/>
            <a:ext cx="270827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 kern="0" dirty="0" smtClean="0"/>
              <a:t>Dorfwerkstatt</a:t>
            </a:r>
          </a:p>
        </p:txBody>
      </p:sp>
    </p:spTree>
    <p:extLst>
      <p:ext uri="{BB962C8B-B14F-4D97-AF65-F5344CB8AC3E}">
        <p14:creationId xmlns:p14="http://schemas.microsoft.com/office/powerpoint/2010/main" val="409015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3100" cy="4525963"/>
          </a:xfrm>
        </p:spPr>
        <p:txBody>
          <a:bodyPr/>
          <a:lstStyle/>
          <a:p>
            <a:pPr marL="0" indent="0" algn="l" eaLnBrk="1" hangingPunct="1">
              <a:buFontTx/>
              <a:buNone/>
            </a:pPr>
            <a:r>
              <a:rPr lang="de-DE" altLang="de-DE" sz="4000" b="1" dirty="0" smtClean="0"/>
              <a:t>Motto</a:t>
            </a:r>
            <a:r>
              <a:rPr lang="de-DE" altLang="de-DE" sz="2800" dirty="0" smtClean="0"/>
              <a:t> </a:t>
            </a:r>
          </a:p>
          <a:p>
            <a:pPr marL="0" indent="0" algn="l" eaLnBrk="1" hangingPunct="1">
              <a:buFontTx/>
              <a:buNone/>
            </a:pPr>
            <a:endParaRPr lang="de-DE" altLang="de-DE" sz="2800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4000" dirty="0" smtClean="0"/>
              <a:t>	 </a:t>
            </a:r>
            <a:r>
              <a:rPr lang="de-DE" altLang="de-DE" sz="4400" dirty="0" smtClean="0"/>
              <a:t>– mitdenken</a:t>
            </a:r>
          </a:p>
          <a:p>
            <a:pPr marL="0" indent="0" algn="l" eaLnBrk="1" hangingPunct="1">
              <a:buFontTx/>
              <a:buNone/>
            </a:pPr>
            <a:r>
              <a:rPr lang="de-DE" altLang="de-DE" sz="4400" dirty="0" smtClean="0"/>
              <a:t> </a:t>
            </a:r>
          </a:p>
          <a:p>
            <a:pPr marL="0" indent="0" algn="l" eaLnBrk="1" hangingPunct="1">
              <a:buFontTx/>
              <a:buNone/>
            </a:pPr>
            <a:r>
              <a:rPr lang="de-DE" altLang="de-DE" sz="4400" dirty="0" smtClean="0"/>
              <a:t>			– mitreden </a:t>
            </a:r>
          </a:p>
          <a:p>
            <a:pPr marL="0" indent="0" algn="l" eaLnBrk="1" hangingPunct="1">
              <a:buFontTx/>
              <a:buNone/>
            </a:pPr>
            <a:endParaRPr lang="de-DE" altLang="de-DE" sz="4400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4400" dirty="0" smtClean="0"/>
              <a:t>				     – mitplanen</a:t>
            </a:r>
          </a:p>
        </p:txBody>
      </p:sp>
      <p:graphicFrame>
        <p:nvGraphicFramePr>
          <p:cNvPr id="3482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825500" y="3724275"/>
          <a:ext cx="9239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lip" r:id="rId3" imgW="1296063" imgH="3934305" progId="MS_ClipArt_Gallery.2">
                  <p:embed/>
                </p:oleObj>
              </mc:Choice>
              <mc:Fallback>
                <p:oleObj name="Clip" r:id="rId3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24275"/>
                        <a:ext cx="923925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701675"/>
            <a:ext cx="35829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44500" y="752475"/>
            <a:ext cx="270827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 kern="0" dirty="0" smtClean="0"/>
              <a:t>Dorfwerkstatt</a:t>
            </a:r>
          </a:p>
        </p:txBody>
      </p:sp>
    </p:spTree>
    <p:extLst>
      <p:ext uri="{BB962C8B-B14F-4D97-AF65-F5344CB8AC3E}">
        <p14:creationId xmlns:p14="http://schemas.microsoft.com/office/powerpoint/2010/main" val="100896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9225"/>
            <a:ext cx="8229600" cy="1460360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 smtClean="0"/>
              <a:t>Anordnung des Verfahrens durch das ALE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 smtClean="0"/>
              <a:t>Wahl des Vorstandes der TG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1500" dirty="0" smtClean="0"/>
              <a:t>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499" y="799200"/>
            <a:ext cx="5249451" cy="592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dirty="0" smtClean="0"/>
              <a:t>Ablauf einer Dorferneuerung </a:t>
            </a:r>
            <a:endParaRPr lang="de-DE" altLang="de-DE" sz="22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6261100" y="1647825"/>
            <a:ext cx="1003300" cy="1346200"/>
            <a:chOff x="6261100" y="1981200"/>
            <a:chExt cx="1003300" cy="1346200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6261100" y="1981200"/>
              <a:ext cx="533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911225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defTabSz="911225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defTabSz="911225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5400" dirty="0">
                  <a:solidFill>
                    <a:schemeClr val="bg2"/>
                  </a:solidFill>
                </a:rPr>
                <a:t>§</a:t>
              </a: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6731000" y="2413000"/>
              <a:ext cx="533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defTabSz="911225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defTabSz="911225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defTabSz="911225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5400" dirty="0">
                  <a:solidFill>
                    <a:schemeClr val="bg2"/>
                  </a:solidFill>
                </a:rPr>
                <a:t>§</a:t>
              </a: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492625" y="3370263"/>
            <a:ext cx="1916113" cy="2106612"/>
            <a:chOff x="3540" y="2280"/>
            <a:chExt cx="1097" cy="1296"/>
          </a:xfrm>
        </p:grpSpPr>
        <p:grpSp>
          <p:nvGrpSpPr>
            <p:cNvPr id="20487" name="Group 7"/>
            <p:cNvGrpSpPr>
              <a:grpSpLocks/>
            </p:cNvGrpSpPr>
            <p:nvPr/>
          </p:nvGrpSpPr>
          <p:grpSpPr bwMode="auto">
            <a:xfrm>
              <a:off x="3540" y="2280"/>
              <a:ext cx="1097" cy="1296"/>
              <a:chOff x="3540" y="2280"/>
              <a:chExt cx="1097" cy="1296"/>
            </a:xfrm>
          </p:grpSpPr>
          <p:grpSp>
            <p:nvGrpSpPr>
              <p:cNvPr id="20489" name="Group 8"/>
              <p:cNvGrpSpPr>
                <a:grpSpLocks/>
              </p:cNvGrpSpPr>
              <p:nvPr/>
            </p:nvGrpSpPr>
            <p:grpSpPr bwMode="auto">
              <a:xfrm>
                <a:off x="3540" y="2718"/>
                <a:ext cx="1080" cy="858"/>
                <a:chOff x="3828" y="2640"/>
                <a:chExt cx="1080" cy="858"/>
              </a:xfrm>
            </p:grpSpPr>
            <p:sp>
              <p:nvSpPr>
                <p:cNvPr id="20505" name="AutoShape 9"/>
                <p:cNvSpPr>
                  <a:spLocks noChangeArrowheads="1"/>
                </p:cNvSpPr>
                <p:nvPr/>
              </p:nvSpPr>
              <p:spPr bwMode="auto">
                <a:xfrm>
                  <a:off x="3828" y="2640"/>
                  <a:ext cx="1080" cy="858"/>
                </a:xfrm>
                <a:prstGeom prst="cube">
                  <a:avLst>
                    <a:gd name="adj" fmla="val 25000"/>
                  </a:avLst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eaLnBrk="0" hangingPunct="0">
                    <a:buChar char="•"/>
                    <a:defRPr sz="1200">
                      <a:solidFill>
                        <a:srgbClr val="707173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de-DE" alt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06" name="Line 10"/>
                <p:cNvSpPr>
                  <a:spLocks noChangeShapeType="1"/>
                </p:cNvSpPr>
                <p:nvPr/>
              </p:nvSpPr>
              <p:spPr bwMode="auto">
                <a:xfrm>
                  <a:off x="4176" y="2736"/>
                  <a:ext cx="3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20490" name="Group 11"/>
              <p:cNvGrpSpPr>
                <a:grpSpLocks/>
              </p:cNvGrpSpPr>
              <p:nvPr/>
            </p:nvGrpSpPr>
            <p:grpSpPr bwMode="auto">
              <a:xfrm rot="-663671">
                <a:off x="4066" y="2280"/>
                <a:ext cx="571" cy="270"/>
                <a:chOff x="4271" y="2274"/>
                <a:chExt cx="571" cy="270"/>
              </a:xfrm>
            </p:grpSpPr>
            <p:sp>
              <p:nvSpPr>
                <p:cNvPr id="20491" name="Rectangle 12"/>
                <p:cNvSpPr>
                  <a:spLocks noChangeArrowheads="1"/>
                </p:cNvSpPr>
                <p:nvPr/>
              </p:nvSpPr>
              <p:spPr bwMode="auto">
                <a:xfrm rot="-1378617">
                  <a:off x="4296" y="2274"/>
                  <a:ext cx="546" cy="270"/>
                </a:xfrm>
                <a:prstGeom prst="rect">
                  <a:avLst/>
                </a:prstGeom>
                <a:solidFill>
                  <a:srgbClr val="FDE5C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r" eaLnBrk="0" hangingPunct="0">
                    <a:buChar char="•"/>
                    <a:defRPr sz="1200">
                      <a:solidFill>
                        <a:srgbClr val="707173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de-DE" altLang="de-DE" sz="1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492" name="Group 13"/>
                <p:cNvGrpSpPr>
                  <a:grpSpLocks/>
                </p:cNvGrpSpPr>
                <p:nvPr/>
              </p:nvGrpSpPr>
              <p:grpSpPr bwMode="auto">
                <a:xfrm rot="-1492989">
                  <a:off x="4578" y="2353"/>
                  <a:ext cx="202" cy="89"/>
                  <a:chOff x="2076" y="2737"/>
                  <a:chExt cx="742" cy="353"/>
                </a:xfrm>
              </p:grpSpPr>
              <p:sp>
                <p:nvSpPr>
                  <p:cNvPr id="2050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118" y="2814"/>
                    <a:ext cx="204" cy="19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buChar char="•"/>
                      <a:defRPr sz="1200">
                        <a:solidFill>
                          <a:srgbClr val="707173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de-DE" altLang="de-DE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0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6" y="2784"/>
                    <a:ext cx="318" cy="22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cxnSp>
                <p:nvCxnSpPr>
                  <p:cNvPr id="20502" name="AutoShape 1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2048" y="2817"/>
                    <a:ext cx="353" cy="194"/>
                  </a:xfrm>
                  <a:prstGeom prst="curvedConnector3">
                    <a:avLst>
                      <a:gd name="adj1" fmla="val 49856"/>
                    </a:avLst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050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2812"/>
                    <a:ext cx="204" cy="19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buChar char="•"/>
                      <a:defRPr sz="1200">
                        <a:solidFill>
                          <a:srgbClr val="707173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de-DE" altLang="de-DE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0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818"/>
                    <a:ext cx="204" cy="19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buChar char="•"/>
                      <a:defRPr sz="1200">
                        <a:solidFill>
                          <a:srgbClr val="707173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de-DE" altLang="de-DE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493" name="Text Box 19"/>
                <p:cNvSpPr txBox="1">
                  <a:spLocks noChangeArrowheads="1"/>
                </p:cNvSpPr>
                <p:nvPr/>
              </p:nvSpPr>
              <p:spPr bwMode="auto">
                <a:xfrm rot="-1458745">
                  <a:off x="4271" y="2281"/>
                  <a:ext cx="477" cy="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defTabSz="911225" eaLnBrk="0" hangingPunct="0">
                    <a:buChar char="•"/>
                    <a:defRPr sz="1200">
                      <a:solidFill>
                        <a:srgbClr val="707173"/>
                      </a:solidFill>
                      <a:latin typeface="Arial" charset="0"/>
                    </a:defRPr>
                  </a:lvl1pPr>
                  <a:lvl2pPr marL="742950" indent="-285750" algn="l" defTabSz="911225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2pPr>
                  <a:lvl3pPr marL="1143000" indent="-228600" algn="l" defTabSz="911225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3pPr>
                  <a:lvl4pPr marL="1600200" indent="-228600" algn="l" defTabSz="911225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4pPr>
                  <a:lvl5pPr marL="2057400" indent="-228600" algn="l" defTabSz="911225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bg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900" b="1" dirty="0">
                      <a:solidFill>
                        <a:schemeClr val="tx1"/>
                      </a:solidFill>
                    </a:rPr>
                    <a:t>Wahlzettel</a:t>
                  </a:r>
                </a:p>
              </p:txBody>
            </p:sp>
            <p:grpSp>
              <p:nvGrpSpPr>
                <p:cNvPr id="20494" name="Group 20"/>
                <p:cNvGrpSpPr>
                  <a:grpSpLocks/>
                </p:cNvGrpSpPr>
                <p:nvPr/>
              </p:nvGrpSpPr>
              <p:grpSpPr bwMode="auto">
                <a:xfrm rot="9436650">
                  <a:off x="4378" y="2441"/>
                  <a:ext cx="202" cy="89"/>
                  <a:chOff x="2076" y="2737"/>
                  <a:chExt cx="742" cy="353"/>
                </a:xfrm>
              </p:grpSpPr>
              <p:sp>
                <p:nvSpPr>
                  <p:cNvPr id="2049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118" y="2814"/>
                    <a:ext cx="204" cy="19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buChar char="•"/>
                      <a:defRPr sz="1200">
                        <a:solidFill>
                          <a:srgbClr val="707173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de-DE" altLang="de-DE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96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6" y="2784"/>
                    <a:ext cx="318" cy="22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cxnSp>
                <p:nvCxnSpPr>
                  <p:cNvPr id="20497" name="AutoShape 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2048" y="2817"/>
                    <a:ext cx="353" cy="194"/>
                  </a:xfrm>
                  <a:prstGeom prst="curvedConnector3">
                    <a:avLst>
                      <a:gd name="adj1" fmla="val 49856"/>
                    </a:avLst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049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374" y="2812"/>
                    <a:ext cx="204" cy="19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buChar char="•"/>
                      <a:defRPr sz="1200">
                        <a:solidFill>
                          <a:srgbClr val="707173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de-DE" altLang="de-DE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9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818"/>
                    <a:ext cx="204" cy="198"/>
                  </a:xfrm>
                  <a:prstGeom prst="ellips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algn="r" eaLnBrk="0" hangingPunct="0">
                      <a:buChar char="•"/>
                      <a:defRPr sz="1200">
                        <a:solidFill>
                          <a:srgbClr val="707173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bg2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buFontTx/>
                      <a:buNone/>
                    </a:pPr>
                    <a:endParaRPr lang="de-DE" altLang="de-DE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0488" name="AutoShape 26"/>
            <p:cNvSpPr>
              <a:spLocks noChangeArrowheads="1"/>
            </p:cNvSpPr>
            <p:nvPr/>
          </p:nvSpPr>
          <p:spPr bwMode="auto">
            <a:xfrm>
              <a:off x="3696" y="3192"/>
              <a:ext cx="576" cy="132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defTabSz="911225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defTabSz="911225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defTabSz="911225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de-DE" altLang="de-DE" sz="900" b="1" dirty="0">
                  <a:solidFill>
                    <a:schemeClr val="tx1"/>
                  </a:solidFill>
                </a:rPr>
                <a:t>Vorstandswahl</a:t>
              </a:r>
              <a:endParaRPr lang="de-DE" altLang="de-DE" sz="9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Tagesordnung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4500" y="1150938"/>
            <a:ext cx="8229600" cy="4754562"/>
          </a:xfrm>
          <a:noFill/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Instrumente der Ländlichen Entwicklung </a:t>
            </a: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Die Teilnehmergemeinschaft</a:t>
            </a:r>
            <a:endParaRPr lang="de-DE" altLang="de-DE" sz="600" dirty="0" smtClean="0">
              <a:solidFill>
                <a:schemeClr val="bg2"/>
              </a:solidFill>
            </a:endParaRP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Ablauf einer Dorferneuerung </a:t>
            </a:r>
            <a:endParaRPr lang="de-DE" altLang="de-DE" sz="1000" dirty="0" smtClean="0">
              <a:solidFill>
                <a:schemeClr val="bg2"/>
              </a:solidFill>
            </a:endParaRP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Förderung</a:t>
            </a: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Privatförderung</a:t>
            </a: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Schule der Dorf- und Landentwicklung</a:t>
            </a: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Dorfwerkstatt</a:t>
            </a:r>
          </a:p>
          <a:p>
            <a:pPr marL="0" indent="0" algn="l" eaLnBrk="1" hangingPunct="1">
              <a:spcAft>
                <a:spcPts val="600"/>
              </a:spcAft>
              <a:buNone/>
            </a:pPr>
            <a:r>
              <a:rPr lang="de-DE" altLang="de-DE" sz="2600" dirty="0" smtClean="0">
                <a:solidFill>
                  <a:schemeClr val="bg2"/>
                </a:solidFill>
              </a:rPr>
              <a:t>      </a:t>
            </a:r>
            <a:r>
              <a:rPr lang="de-DE" altLang="de-DE" sz="2600" b="1" dirty="0" smtClean="0">
                <a:solidFill>
                  <a:schemeClr val="bg2"/>
                </a:solidFill>
              </a:rPr>
              <a:t>Pause  </a:t>
            </a: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Fragen </a:t>
            </a:r>
            <a:r>
              <a:rPr lang="de-DE" altLang="de-DE" sz="2600" dirty="0">
                <a:solidFill>
                  <a:schemeClr val="bg2"/>
                </a:solidFill>
              </a:rPr>
              <a:t>/ Diskussion</a:t>
            </a:r>
          </a:p>
          <a:p>
            <a:pPr algn="l" eaLnBrk="1" hangingPunct="1">
              <a:spcAft>
                <a:spcPts val="600"/>
              </a:spcAft>
            </a:pPr>
            <a:r>
              <a:rPr lang="de-DE" altLang="de-DE" sz="2600" dirty="0" smtClean="0">
                <a:solidFill>
                  <a:schemeClr val="bg2"/>
                </a:solidFill>
              </a:rPr>
              <a:t>Ausblick</a:t>
            </a:r>
            <a:endParaRPr lang="de-DE" altLang="de-DE" sz="2600" dirty="0">
              <a:solidFill>
                <a:schemeClr val="bg2"/>
              </a:solidFill>
            </a:endParaRPr>
          </a:p>
          <a:p>
            <a:pPr algn="l" eaLnBrk="1" hangingPunct="1"/>
            <a:endParaRPr lang="de-DE" altLang="de-DE" sz="2600" dirty="0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dirty="0" smtClean="0">
                <a:solidFill>
                  <a:schemeClr val="bg2"/>
                </a:solidFill>
              </a:rPr>
              <a:t>	</a:t>
            </a:r>
            <a:endParaRPr lang="de-DE" altLang="de-DE" sz="1000" dirty="0" smtClean="0">
              <a:solidFill>
                <a:schemeClr val="bg2"/>
              </a:solidFill>
            </a:endParaRPr>
          </a:p>
        </p:txBody>
      </p:sp>
      <p:sp>
        <p:nvSpPr>
          <p:cNvPr id="3076" name="AutoShape 7" descr="9k=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4" y="485773"/>
            <a:ext cx="1548000" cy="159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0"/>
            <a:ext cx="8229600" cy="423863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 smtClean="0"/>
              <a:t>Planungsphase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1500" dirty="0" smtClean="0"/>
              <a:t>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</p:txBody>
      </p:sp>
      <p:pic>
        <p:nvPicPr>
          <p:cNvPr id="21508" name="Picture 4" descr="Infokompendium_Seite_038_Bild_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70188"/>
            <a:ext cx="3352800" cy="281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nfokompendium_Seite_052_Bild_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355850"/>
            <a:ext cx="4497388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4500" y="799200"/>
            <a:ext cx="5670550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kern="0" dirty="0" smtClean="0"/>
              <a:t>Ablauf einer Dorferneuerung </a:t>
            </a:r>
            <a:endParaRPr lang="de-DE" altLang="de-DE" sz="2200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355725"/>
            <a:ext cx="8229600" cy="854075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 smtClean="0"/>
              <a:t>Ausbau / Umsetzung der Maßnahmen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2257424"/>
            <a:ext cx="5043487" cy="3784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4500" y="799200"/>
            <a:ext cx="6070600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kern="0" dirty="0" smtClean="0"/>
              <a:t>Ablauf einer Dorferneuerung </a:t>
            </a:r>
            <a:endParaRPr lang="de-DE" altLang="de-DE" sz="2200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708900" y="4140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7658100" y="6121400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7772400" y="4140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734300" y="4140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810500" y="4140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5918200" y="4051300"/>
            <a:ext cx="17780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7683500" y="4000500"/>
            <a:ext cx="1524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5918200" y="4102100"/>
            <a:ext cx="1841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5918200" y="4000500"/>
            <a:ext cx="17526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 rot="346045">
            <a:off x="6416675" y="4170363"/>
            <a:ext cx="1751013" cy="1925637"/>
            <a:chOff x="2440" y="2165"/>
            <a:chExt cx="2429" cy="1700"/>
          </a:xfrm>
        </p:grpSpPr>
        <p:pic>
          <p:nvPicPr>
            <p:cNvPr id="24625" name="Picture 15" descr="Infokompendium_Seite_081_Bild_00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2165"/>
              <a:ext cx="2429" cy="1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26" name="Rectangle 16"/>
            <p:cNvSpPr>
              <a:spLocks noChangeArrowheads="1"/>
            </p:cNvSpPr>
            <p:nvPr/>
          </p:nvSpPr>
          <p:spPr bwMode="auto">
            <a:xfrm>
              <a:off x="3088" y="2880"/>
              <a:ext cx="160" cy="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de-DE" altLang="de-D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591" name="AutoShape 17"/>
          <p:cNvSpPr>
            <a:spLocks noChangeArrowheads="1"/>
          </p:cNvSpPr>
          <p:nvPr/>
        </p:nvSpPr>
        <p:spPr bwMode="auto">
          <a:xfrm rot="2288015">
            <a:off x="4889500" y="3581400"/>
            <a:ext cx="889000" cy="431800"/>
          </a:xfrm>
          <a:prstGeom prst="rightArrow">
            <a:avLst>
              <a:gd name="adj1" fmla="val 50000"/>
              <a:gd name="adj2" fmla="val 51471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24592" name="AutoShape 18"/>
          <p:cNvSpPr>
            <a:spLocks noChangeArrowheads="1"/>
          </p:cNvSpPr>
          <p:nvPr/>
        </p:nvSpPr>
        <p:spPr bwMode="auto">
          <a:xfrm rot="555343">
            <a:off x="4813300" y="4470400"/>
            <a:ext cx="889000" cy="431800"/>
          </a:xfrm>
          <a:prstGeom prst="rightArrow">
            <a:avLst>
              <a:gd name="adj1" fmla="val 50000"/>
              <a:gd name="adj2" fmla="val 51471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24593" name="AutoShape 19"/>
          <p:cNvSpPr>
            <a:spLocks noChangeArrowheads="1"/>
          </p:cNvSpPr>
          <p:nvPr/>
        </p:nvSpPr>
        <p:spPr bwMode="auto">
          <a:xfrm rot="7992605">
            <a:off x="7886700" y="3492500"/>
            <a:ext cx="889000" cy="431800"/>
          </a:xfrm>
          <a:prstGeom prst="rightArrow">
            <a:avLst>
              <a:gd name="adj1" fmla="val 50000"/>
              <a:gd name="adj2" fmla="val 51471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24594" name="AutoShape 20"/>
          <p:cNvSpPr>
            <a:spLocks noChangeArrowheads="1"/>
          </p:cNvSpPr>
          <p:nvPr/>
        </p:nvSpPr>
        <p:spPr bwMode="auto">
          <a:xfrm rot="3772173">
            <a:off x="5930900" y="3200400"/>
            <a:ext cx="635000" cy="431800"/>
          </a:xfrm>
          <a:prstGeom prst="rightArrow">
            <a:avLst>
              <a:gd name="adj1" fmla="val 50000"/>
              <a:gd name="adj2" fmla="val 3676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 rot="7358010">
            <a:off x="7048500" y="3136900"/>
            <a:ext cx="635000" cy="431800"/>
          </a:xfrm>
          <a:prstGeom prst="rightArrow">
            <a:avLst>
              <a:gd name="adj1" fmla="val 50000"/>
              <a:gd name="adj2" fmla="val 3676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grpSp>
        <p:nvGrpSpPr>
          <p:cNvPr id="24596" name="Group 22"/>
          <p:cNvGrpSpPr>
            <a:grpSpLocks/>
          </p:cNvGrpSpPr>
          <p:nvPr/>
        </p:nvGrpSpPr>
        <p:grpSpPr bwMode="auto">
          <a:xfrm rot="624275">
            <a:off x="6731000" y="4267200"/>
            <a:ext cx="1244600" cy="1651000"/>
            <a:chOff x="4224" y="2712"/>
            <a:chExt cx="784" cy="1040"/>
          </a:xfrm>
        </p:grpSpPr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4224" y="2712"/>
              <a:ext cx="784" cy="1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defTabSz="911225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defTabSz="911225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defTabSz="911225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de-DE" altLang="de-DE" sz="800" dirty="0">
                  <a:solidFill>
                    <a:schemeClr val="tx1"/>
                  </a:solidFill>
                </a:rPr>
                <a:t>Forderungsnachweis</a:t>
              </a: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  <a:p>
              <a:pPr algn="ctr" eaLnBrk="1" hangingPunct="1">
                <a:buFontTx/>
                <a:buNone/>
              </a:pPr>
              <a:endParaRPr lang="de-DE" alt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4664" y="3547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DE" altLang="de-DE" sz="300" dirty="0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4408" y="3547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DE" altLang="de-DE" sz="300" dirty="0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4664" y="3460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DE" altLang="de-DE" sz="300" dirty="0">
                <a:solidFill>
                  <a:schemeClr val="tx1"/>
                </a:solidFill>
              </a:endParaRP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4408" y="3460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DE" altLang="de-DE" sz="300" dirty="0">
                <a:solidFill>
                  <a:schemeClr val="tx1"/>
                </a:solidFill>
              </a:endParaRPr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4664" y="3373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DE" altLang="de-DE" sz="300" dirty="0">
                <a:solidFill>
                  <a:schemeClr val="tx1"/>
                </a:solidFill>
              </a:endParaRP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408" y="3373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DE" altLang="de-DE" sz="300" dirty="0">
                <a:solidFill>
                  <a:schemeClr val="tx1"/>
                </a:solidFill>
              </a:endParaRPr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4664" y="3285"/>
              <a:ext cx="2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4868/</a:t>
              </a: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4408" y="3285"/>
              <a:ext cx="25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Meier</a:t>
              </a:r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4664" y="3198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864</a:t>
              </a:r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4408" y="3198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Huber</a:t>
              </a:r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4664" y="3111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56456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4408" y="3111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Müller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4664" y="3024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WVZ</a:t>
              </a: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408" y="3024"/>
              <a:ext cx="2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DE" altLang="de-DE" sz="300" dirty="0">
                  <a:solidFill>
                    <a:schemeClr val="tx1"/>
                  </a:solidFill>
                </a:rPr>
                <a:t>Eigentümer</a:t>
              </a:r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4408" y="3024"/>
              <a:ext cx="512" cy="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4408" y="3111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4408" y="3198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4408" y="3285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408" y="3373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08" y="3460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4408" y="3547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4408" y="3634"/>
              <a:ext cx="512" cy="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4408" y="3024"/>
              <a:ext cx="0" cy="61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4664" y="3024"/>
              <a:ext cx="0" cy="6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4920" y="3024"/>
              <a:ext cx="0" cy="61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24597" name="Rectangle 49"/>
          <p:cNvSpPr>
            <a:spLocks noChangeArrowheads="1"/>
          </p:cNvSpPr>
          <p:nvPr/>
        </p:nvSpPr>
        <p:spPr bwMode="auto">
          <a:xfrm>
            <a:off x="5892800" y="4127500"/>
            <a:ext cx="1790700" cy="198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Monotype Corsiva" pitchFamily="66" charset="0"/>
              </a:rPr>
              <a:t>Flurbereinigungsplan</a:t>
            </a:r>
          </a:p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24598" name="AutoShape 50"/>
          <p:cNvSpPr>
            <a:spLocks noChangeArrowheads="1"/>
          </p:cNvSpPr>
          <p:nvPr/>
        </p:nvSpPr>
        <p:spPr bwMode="auto">
          <a:xfrm rot="9802505">
            <a:off x="7988300" y="4432300"/>
            <a:ext cx="889000" cy="431800"/>
          </a:xfrm>
          <a:prstGeom prst="rightArrow">
            <a:avLst>
              <a:gd name="adj1" fmla="val 50000"/>
              <a:gd name="adj2" fmla="val 51471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6800" y="1943100"/>
            <a:ext cx="4114800" cy="2695575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 smtClean="0"/>
              <a:t>Abmarkung und Vermessung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/>
          </a:p>
          <a:p>
            <a:pPr algn="l" eaLnBrk="1" hangingPunct="1">
              <a:lnSpc>
                <a:spcPct val="80000"/>
              </a:lnSpc>
              <a:buNone/>
            </a:pPr>
            <a:r>
              <a:rPr lang="de-DE" altLang="de-DE" sz="2200" dirty="0"/>
              <a:t>Wertermittlung per Beschluss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/>
              <a:t>Flurbereinigungsplan</a:t>
            </a: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44499" y="799200"/>
            <a:ext cx="4965701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kern="0" dirty="0" smtClean="0"/>
              <a:t>Ablauf einer Dorferneuerung </a:t>
            </a:r>
            <a:endParaRPr lang="de-DE" altLang="de-DE" sz="2200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43100"/>
            <a:ext cx="8229600" cy="3590925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 smtClean="0"/>
              <a:t>Ausführungsanordnung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2200" dirty="0" smtClean="0"/>
              <a:t>						</a:t>
            </a:r>
            <a:r>
              <a:rPr lang="de-DE" altLang="de-DE" sz="2200" b="1" dirty="0" smtClean="0"/>
              <a:t>Schlussfeststellung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de-DE" altLang="de-DE" sz="1500" dirty="0" smtClean="0"/>
              <a:t>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2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de-DE" altLang="de-DE" sz="1500" dirty="0" smtClean="0"/>
          </a:p>
        </p:txBody>
      </p:sp>
      <p:pic>
        <p:nvPicPr>
          <p:cNvPr id="25604" name="Picture 5" descr="Infokompendium_Seite_079_Bild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438400"/>
            <a:ext cx="3652838" cy="269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4499" y="799200"/>
            <a:ext cx="4965701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rgbClr val="707173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kern="0" dirty="0" smtClean="0"/>
              <a:t>Ablauf einer Dorferneuerung </a:t>
            </a:r>
            <a:endParaRPr lang="de-DE" altLang="de-DE" sz="2200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1116012"/>
            <a:ext cx="6030912" cy="4168775"/>
          </a:xfrm>
          <a:noFill/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buFontTx/>
              <a:buNone/>
            </a:pPr>
            <a:r>
              <a:rPr lang="de-DE" altLang="de-DE" sz="2200" b="1" i="1" dirty="0" smtClean="0">
                <a:solidFill>
                  <a:schemeClr val="bg2"/>
                </a:solidFill>
              </a:rPr>
              <a:t>Dorferneuerung</a:t>
            </a:r>
            <a:endParaRPr lang="de-DE" altLang="de-DE" sz="2200" dirty="0" smtClean="0">
              <a:solidFill>
                <a:schemeClr val="bg2"/>
              </a:solidFill>
            </a:endParaRPr>
          </a:p>
          <a:p>
            <a:pPr marL="0" indent="0" algn="l" eaLnBrk="1" hangingPunct="1">
              <a:buFontTx/>
              <a:buNone/>
            </a:pPr>
            <a:endParaRPr lang="de-DE" altLang="de-DE" sz="1600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800" b="1" dirty="0" smtClean="0"/>
              <a:t>Planung / Beratung .......................................................... </a:t>
            </a:r>
          </a:p>
          <a:p>
            <a:pPr marL="0" indent="0" algn="l" eaLnBrk="1" hangingPunct="1">
              <a:buFontTx/>
              <a:buNone/>
            </a:pPr>
            <a:endParaRPr lang="de-DE" altLang="de-DE" b="1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800" b="1" dirty="0" smtClean="0"/>
              <a:t>Straßen und Wege ...........................................................</a:t>
            </a:r>
          </a:p>
          <a:p>
            <a:pPr marL="0" indent="0" algn="l" eaLnBrk="1" hangingPunct="1">
              <a:buNone/>
            </a:pPr>
            <a:endParaRPr lang="de-DE" altLang="de-DE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None/>
            </a:pPr>
            <a:r>
              <a:rPr lang="de-DE" altLang="de-DE" sz="2000" b="1" dirty="0" smtClean="0">
                <a:solidFill>
                  <a:schemeClr val="bg1">
                    <a:lumMod val="50000"/>
                  </a:schemeClr>
                </a:solidFill>
              </a:rPr>
              <a:t>Ökologie</a:t>
            </a: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………….………………………………………..</a:t>
            </a:r>
            <a:endParaRPr lang="de-DE" altLang="de-DE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</a:pPr>
            <a:endParaRPr lang="de-DE" altLang="de-DE" b="1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800" dirty="0" smtClean="0"/>
              <a:t>Schaffung von</a:t>
            </a:r>
            <a:r>
              <a:rPr lang="de-DE" altLang="de-DE" sz="1800" b="1" dirty="0" smtClean="0"/>
              <a:t> Plätzen ...................................................... </a:t>
            </a:r>
          </a:p>
          <a:p>
            <a:pPr marL="0" indent="0" algn="l" eaLnBrk="1" hangingPunct="1">
              <a:buFontTx/>
              <a:buNone/>
            </a:pPr>
            <a:endParaRPr lang="de-DE" altLang="de-DE" b="1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800" dirty="0" smtClean="0"/>
              <a:t>Schaffung von</a:t>
            </a:r>
            <a:r>
              <a:rPr lang="de-DE" altLang="de-DE" sz="1800" b="1" dirty="0" smtClean="0"/>
              <a:t> dorfgerechten Einrichtungen </a:t>
            </a:r>
            <a:r>
              <a:rPr lang="de-DE" altLang="de-DE" sz="1800" dirty="0" smtClean="0"/>
              <a:t>zur  </a:t>
            </a:r>
            <a:r>
              <a:rPr lang="de-DE" altLang="de-DE" sz="1800" b="1" dirty="0" smtClean="0"/>
              <a:t>Nahversorgung </a:t>
            </a:r>
            <a:r>
              <a:rPr lang="de-DE" altLang="de-DE" sz="1800" dirty="0" smtClean="0"/>
              <a:t>und</a:t>
            </a:r>
            <a:r>
              <a:rPr lang="de-DE" altLang="de-DE" sz="1800" b="1" dirty="0" smtClean="0"/>
              <a:t> </a:t>
            </a:r>
            <a:r>
              <a:rPr lang="de-DE" altLang="de-DE" sz="1800" dirty="0" smtClean="0"/>
              <a:t>für die </a:t>
            </a:r>
            <a:r>
              <a:rPr lang="de-DE" altLang="de-DE" sz="1800" b="1" dirty="0" smtClean="0"/>
              <a:t>Dorfgemeinschaft .............. </a:t>
            </a:r>
          </a:p>
          <a:p>
            <a:pPr marL="0" indent="0" algn="l" eaLnBrk="1" hangingPunct="1">
              <a:buFontTx/>
              <a:buNone/>
            </a:pPr>
            <a:endParaRPr lang="de-DE" altLang="de-DE" b="1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800" b="1" dirty="0" smtClean="0"/>
              <a:t>Erhaltung, Umnutzung und Gestaltung von Gebäuden für gemeinschaftliche Zwecke .......................................   	</a:t>
            </a:r>
            <a:r>
              <a:rPr lang="de-DE" altLang="de-DE" sz="1600" b="1" dirty="0" smtClean="0"/>
              <a:t>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Förderung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6088" y="5284788"/>
            <a:ext cx="821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FF0000"/>
                </a:solidFill>
              </a:rPr>
              <a:t>Der verbleibende Rest ist als </a:t>
            </a:r>
            <a:r>
              <a:rPr lang="de-DE" altLang="de-DE" sz="2400" b="1" i="1" dirty="0">
                <a:solidFill>
                  <a:srgbClr val="FF0000"/>
                </a:solidFill>
              </a:rPr>
              <a:t>Kostenbeteiligung</a:t>
            </a:r>
            <a:r>
              <a:rPr lang="de-DE" altLang="de-DE" sz="2400" b="1" dirty="0">
                <a:solidFill>
                  <a:srgbClr val="FF0000"/>
                </a:solidFill>
              </a:rPr>
              <a:t>                 von der Gemeinde zu tragen!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pic>
        <p:nvPicPr>
          <p:cNvPr id="28678" name="Picture 6" descr="Euro - Transferunion - Währung - Exportüberschuss - Handelsbilanz - Wirtschaftswachstum - Lü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636588"/>
            <a:ext cx="7127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dorferneuerung-ez-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750888"/>
            <a:ext cx="1216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19850" y="1258888"/>
            <a:ext cx="2413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dirty="0">
                <a:solidFill>
                  <a:schemeClr val="bg2"/>
                </a:solidFill>
              </a:rPr>
              <a:t>Förderung:</a:t>
            </a:r>
          </a:p>
          <a:p>
            <a:pPr algn="l" eaLnBrk="1" hangingPunct="1">
              <a:buFontTx/>
              <a:buNone/>
            </a:pPr>
            <a:r>
              <a:rPr lang="de-DE" altLang="de-DE" sz="1800" b="1" dirty="0" smtClean="0"/>
              <a:t>52 </a:t>
            </a:r>
            <a:r>
              <a:rPr lang="de-DE" altLang="de-DE" sz="1800" b="1" dirty="0"/>
              <a:t>%</a:t>
            </a:r>
          </a:p>
          <a:p>
            <a:pPr algn="l" eaLnBrk="1" hangingPunct="1">
              <a:buFontTx/>
              <a:buNone/>
            </a:pPr>
            <a:r>
              <a:rPr lang="de-DE" altLang="de-DE" sz="1050" b="1" dirty="0"/>
              <a:t> </a:t>
            </a:r>
            <a:r>
              <a:rPr lang="de-DE" altLang="de-DE" sz="1000" b="1" dirty="0"/>
              <a:t>  </a:t>
            </a:r>
            <a:r>
              <a:rPr lang="de-DE" altLang="de-DE" sz="1100" b="1" dirty="0"/>
              <a:t> </a:t>
            </a:r>
            <a:r>
              <a:rPr lang="de-DE" altLang="de-DE" b="1" dirty="0"/>
              <a:t>   </a:t>
            </a:r>
            <a:r>
              <a:rPr lang="de-DE" altLang="de-DE" sz="1050" b="1" dirty="0"/>
              <a:t> </a:t>
            </a:r>
            <a:r>
              <a:rPr lang="de-DE" altLang="de-DE" sz="1100" b="1" dirty="0"/>
              <a:t> </a:t>
            </a:r>
            <a:endParaRPr lang="de-DE" altLang="de-DE" sz="1100" b="1" dirty="0" smtClean="0"/>
          </a:p>
          <a:p>
            <a:pPr algn="l" eaLnBrk="1" hangingPunct="1">
              <a:buFontTx/>
              <a:buNone/>
            </a:pPr>
            <a:r>
              <a:rPr lang="de-DE" altLang="de-DE" sz="1800" b="1" dirty="0" smtClean="0"/>
              <a:t>47 </a:t>
            </a:r>
            <a:r>
              <a:rPr lang="de-DE" altLang="de-DE" sz="1800" b="1" dirty="0"/>
              <a:t>% </a:t>
            </a:r>
          </a:p>
          <a:p>
            <a:pPr algn="l" eaLnBrk="1" hangingPunct="1">
              <a:buFontTx/>
              <a:buNone/>
            </a:pPr>
            <a:r>
              <a:rPr lang="de-DE" altLang="de-DE" sz="800" b="1" dirty="0"/>
              <a:t> </a:t>
            </a:r>
            <a:r>
              <a:rPr lang="de-DE" altLang="de-DE" sz="1000" b="1" dirty="0"/>
              <a:t>   </a:t>
            </a:r>
            <a:r>
              <a:rPr lang="de-DE" altLang="de-DE" sz="1400" b="1" dirty="0"/>
              <a:t>     </a:t>
            </a:r>
            <a:endParaRPr lang="de-DE" altLang="de-DE" sz="1400" b="1" dirty="0" smtClean="0"/>
          </a:p>
          <a:p>
            <a:pPr algn="l" eaLnBrk="1" hangingPunct="1">
              <a:buFontTx/>
              <a:buNone/>
            </a:pPr>
            <a:r>
              <a:rPr lang="de-DE" altLang="de-DE" sz="1800" b="1" dirty="0" smtClean="0"/>
              <a:t>47 </a:t>
            </a:r>
            <a:r>
              <a:rPr lang="de-DE" altLang="de-DE" sz="1800" b="1" dirty="0"/>
              <a:t>%</a:t>
            </a:r>
          </a:p>
          <a:p>
            <a:pPr algn="l" eaLnBrk="1" hangingPunct="1">
              <a:buNone/>
            </a:pPr>
            <a:endParaRPr lang="de-DE" altLang="de-DE" sz="1400" b="1" dirty="0" smtClean="0"/>
          </a:p>
          <a:p>
            <a:pPr algn="l" eaLnBrk="1" hangingPunct="1">
              <a:buNone/>
            </a:pPr>
            <a:r>
              <a:rPr lang="de-DE" altLang="de-DE" sz="1800" b="1" dirty="0" smtClean="0"/>
              <a:t>47 </a:t>
            </a:r>
            <a:r>
              <a:rPr lang="de-DE" altLang="de-DE" sz="1800" b="1" dirty="0"/>
              <a:t>%</a:t>
            </a:r>
          </a:p>
          <a:p>
            <a:pPr algn="l" eaLnBrk="1" hangingPunct="1">
              <a:buFontTx/>
              <a:buNone/>
            </a:pPr>
            <a:endParaRPr lang="de-DE" altLang="de-DE" sz="1600" dirty="0"/>
          </a:p>
          <a:p>
            <a:pPr algn="l" eaLnBrk="1" hangingPunct="1">
              <a:buFontTx/>
              <a:buNone/>
            </a:pPr>
            <a:r>
              <a:rPr lang="de-DE" altLang="de-DE" sz="1800" b="1" dirty="0" smtClean="0"/>
              <a:t>47 </a:t>
            </a:r>
            <a:r>
              <a:rPr lang="de-DE" altLang="de-DE" sz="1800" b="1" dirty="0"/>
              <a:t>%</a:t>
            </a:r>
            <a:r>
              <a:rPr lang="de-DE" altLang="de-DE" sz="1800" dirty="0"/>
              <a:t>, max.</a:t>
            </a:r>
            <a:r>
              <a:rPr lang="de-DE" altLang="de-DE" sz="1800" b="1" dirty="0"/>
              <a:t> </a:t>
            </a:r>
            <a:r>
              <a:rPr lang="de-DE" altLang="de-DE" sz="1800" b="1" dirty="0" smtClean="0"/>
              <a:t>300 </a:t>
            </a:r>
            <a:r>
              <a:rPr lang="de-DE" altLang="de-DE" sz="1800" b="1" dirty="0"/>
              <a:t>T</a:t>
            </a:r>
            <a:r>
              <a:rPr lang="de-DE" altLang="de-DE" sz="1800" b="1" dirty="0" smtClean="0"/>
              <a:t>€</a:t>
            </a:r>
          </a:p>
          <a:p>
            <a:pPr algn="l" eaLnBrk="1" hangingPunct="1">
              <a:buFontTx/>
              <a:buNone/>
            </a:pPr>
            <a:r>
              <a:rPr lang="de-DE" altLang="de-DE" b="1" dirty="0" smtClean="0"/>
              <a:t>je Gebäude</a:t>
            </a:r>
            <a:endParaRPr lang="de-DE" altLang="de-DE" b="1" dirty="0"/>
          </a:p>
          <a:p>
            <a:pPr algn="l" eaLnBrk="1" hangingPunct="1">
              <a:buFontTx/>
              <a:buNone/>
            </a:pPr>
            <a:endParaRPr lang="de-DE" altLang="de-DE" sz="1800" b="1" dirty="0"/>
          </a:p>
          <a:p>
            <a:pPr algn="l" eaLnBrk="1" hangingPunct="1">
              <a:buFontTx/>
              <a:buNone/>
            </a:pPr>
            <a:r>
              <a:rPr lang="de-DE" altLang="de-DE" sz="1800" b="1" dirty="0" smtClean="0"/>
              <a:t>47 </a:t>
            </a:r>
            <a:r>
              <a:rPr lang="de-DE" altLang="de-DE" sz="1800" b="1" dirty="0"/>
              <a:t>%, </a:t>
            </a:r>
            <a:r>
              <a:rPr lang="de-DE" altLang="de-DE" sz="1800" dirty="0"/>
              <a:t>max.</a:t>
            </a:r>
            <a:r>
              <a:rPr lang="de-DE" altLang="de-DE" sz="1800" b="1" dirty="0"/>
              <a:t> </a:t>
            </a:r>
            <a:r>
              <a:rPr lang="de-DE" altLang="de-DE" sz="1800" b="1" dirty="0" smtClean="0"/>
              <a:t>300 </a:t>
            </a:r>
            <a:r>
              <a:rPr lang="de-DE" altLang="de-DE" sz="1800" b="1" dirty="0"/>
              <a:t>T€</a:t>
            </a:r>
          </a:p>
          <a:p>
            <a:pPr algn="l" eaLnBrk="1" hangingPunct="1">
              <a:buNone/>
            </a:pPr>
            <a:r>
              <a:rPr lang="de-DE" altLang="de-DE" b="1" dirty="0"/>
              <a:t>je Gebäude</a:t>
            </a:r>
          </a:p>
          <a:p>
            <a:pPr algn="l" eaLnBrk="1" hangingPunct="1">
              <a:buFontTx/>
              <a:buNone/>
            </a:pPr>
            <a:endParaRPr lang="de-DE" altLang="de-DE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6900" y="1258888"/>
            <a:ext cx="5803900" cy="3636962"/>
          </a:xfrm>
          <a:noFill/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buFontTx/>
              <a:buNone/>
            </a:pPr>
            <a:r>
              <a:rPr lang="de-DE" altLang="de-DE" sz="2200" b="1" i="1" dirty="0" smtClean="0">
                <a:solidFill>
                  <a:schemeClr val="bg2"/>
                </a:solidFill>
              </a:rPr>
              <a:t>Dorferneuerung</a:t>
            </a:r>
            <a:endParaRPr lang="de-DE" altLang="de-DE" sz="2200" dirty="0" smtClean="0">
              <a:solidFill>
                <a:schemeClr val="bg2"/>
              </a:solidFill>
            </a:endParaRPr>
          </a:p>
          <a:p>
            <a:pPr marL="0" indent="0" algn="l" eaLnBrk="1" hangingPunct="1">
              <a:buFontTx/>
              <a:buNone/>
            </a:pPr>
            <a:endParaRPr lang="de-DE" altLang="de-DE" sz="1600" dirty="0" smtClean="0"/>
          </a:p>
          <a:p>
            <a:pPr marL="0" indent="0" algn="l" eaLnBrk="1" hangingPunct="1">
              <a:buFontTx/>
              <a:buNone/>
            </a:pPr>
            <a:endParaRPr lang="de-DE" altLang="de-DE" sz="1600" b="1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800" b="1" dirty="0" smtClean="0"/>
              <a:t>Erwerb von Gebäuden zur Erhaltung und Umnutzung ...................................................................</a:t>
            </a:r>
          </a:p>
          <a:p>
            <a:pPr marL="0" indent="0" algn="l" eaLnBrk="1" hangingPunct="1">
              <a:buFontTx/>
              <a:buNone/>
            </a:pPr>
            <a:endParaRPr lang="de-DE" altLang="de-DE" sz="1800" b="1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800" b="1" dirty="0" smtClean="0"/>
              <a:t>Abbruch einschließlich Entsorgung </a:t>
            </a:r>
          </a:p>
          <a:p>
            <a:pPr marL="0" indent="0" algn="l" eaLnBrk="1" hangingPunct="1">
              <a:buFontTx/>
              <a:buNone/>
            </a:pPr>
            <a:r>
              <a:rPr lang="de-DE" altLang="de-DE" sz="1800" dirty="0" smtClean="0"/>
              <a:t>im Zusammenhang mit Maßnahmen der Innenentwicklung </a:t>
            </a:r>
            <a:r>
              <a:rPr lang="de-DE" altLang="de-DE" sz="1800" b="1" dirty="0" smtClean="0"/>
              <a:t>...........................................................</a:t>
            </a:r>
            <a:r>
              <a:rPr lang="de-DE" altLang="de-DE" sz="1800" dirty="0" smtClean="0"/>
              <a:t> </a:t>
            </a:r>
          </a:p>
          <a:p>
            <a:pPr marL="0" indent="0" algn="l" eaLnBrk="1" hangingPunct="1">
              <a:buFontTx/>
              <a:buNone/>
            </a:pPr>
            <a:endParaRPr lang="de-DE" altLang="de-DE" sz="1600" b="1" dirty="0" smtClean="0"/>
          </a:p>
          <a:p>
            <a:pPr marL="0" indent="0" algn="l" eaLnBrk="1" hangingPunct="1">
              <a:buFontTx/>
              <a:buNone/>
            </a:pPr>
            <a:r>
              <a:rPr lang="de-DE" altLang="de-DE" sz="1600" b="1" dirty="0" smtClean="0"/>
              <a:t>	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Förderung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418800" y="1258888"/>
            <a:ext cx="23272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dirty="0">
                <a:solidFill>
                  <a:schemeClr val="bg2"/>
                </a:solidFill>
              </a:rPr>
              <a:t>Förderung:</a:t>
            </a:r>
          </a:p>
          <a:p>
            <a:pPr algn="l" eaLnBrk="1" hangingPunct="1">
              <a:buFontTx/>
              <a:buNone/>
            </a:pPr>
            <a:r>
              <a:rPr lang="de-DE" altLang="de-DE" sz="800" b="1" dirty="0"/>
              <a:t>    </a:t>
            </a:r>
            <a:r>
              <a:rPr lang="de-DE" altLang="de-DE" sz="900" b="1" dirty="0"/>
              <a:t>     </a:t>
            </a:r>
          </a:p>
          <a:p>
            <a:pPr algn="l" eaLnBrk="1" hangingPunct="1">
              <a:buFontTx/>
              <a:buNone/>
            </a:pPr>
            <a:endParaRPr lang="de-DE" altLang="de-DE" sz="1800" b="1" dirty="0" smtClean="0"/>
          </a:p>
          <a:p>
            <a:pPr algn="l" eaLnBrk="1" hangingPunct="1">
              <a:buFontTx/>
              <a:buNone/>
            </a:pPr>
            <a:endParaRPr lang="de-DE" altLang="de-DE" sz="1800" b="1" dirty="0" smtClean="0"/>
          </a:p>
          <a:p>
            <a:pPr algn="l" eaLnBrk="1" hangingPunct="1">
              <a:buFontTx/>
              <a:buNone/>
            </a:pPr>
            <a:r>
              <a:rPr lang="de-DE" altLang="de-DE" sz="1800" b="1" dirty="0" smtClean="0"/>
              <a:t>47 </a:t>
            </a:r>
            <a:r>
              <a:rPr lang="de-DE" altLang="de-DE" sz="1800" b="1" dirty="0"/>
              <a:t>%</a:t>
            </a:r>
            <a:r>
              <a:rPr lang="de-DE" altLang="de-DE" sz="1800" dirty="0"/>
              <a:t>, max.</a:t>
            </a:r>
            <a:r>
              <a:rPr lang="de-DE" altLang="de-DE" sz="1800" b="1" dirty="0"/>
              <a:t> </a:t>
            </a:r>
            <a:r>
              <a:rPr lang="de-DE" altLang="de-DE" sz="1800" b="1" dirty="0" smtClean="0"/>
              <a:t>200 </a:t>
            </a:r>
            <a:r>
              <a:rPr lang="de-DE" altLang="de-DE" sz="1800" b="1" dirty="0"/>
              <a:t>T€</a:t>
            </a:r>
          </a:p>
          <a:p>
            <a:pPr algn="l" eaLnBrk="1" hangingPunct="1">
              <a:buFontTx/>
              <a:buNone/>
            </a:pPr>
            <a:endParaRPr lang="de-DE" altLang="de-DE" b="1" dirty="0" smtClean="0"/>
          </a:p>
          <a:p>
            <a:pPr algn="l" eaLnBrk="1" hangingPunct="1">
              <a:buFontTx/>
              <a:buNone/>
            </a:pPr>
            <a:endParaRPr lang="de-DE" altLang="de-DE" b="1" dirty="0"/>
          </a:p>
          <a:p>
            <a:pPr algn="l" eaLnBrk="1" hangingPunct="1">
              <a:buFontTx/>
              <a:buNone/>
            </a:pPr>
            <a:endParaRPr lang="de-DE" altLang="de-DE" b="1" dirty="0" smtClean="0"/>
          </a:p>
          <a:p>
            <a:pPr algn="l" eaLnBrk="1" hangingPunct="1">
              <a:buFontTx/>
              <a:buNone/>
            </a:pPr>
            <a:endParaRPr lang="de-DE" altLang="de-DE" sz="1400" b="1" dirty="0"/>
          </a:p>
          <a:p>
            <a:pPr algn="l" eaLnBrk="1" hangingPunct="1">
              <a:buFontTx/>
              <a:buNone/>
            </a:pPr>
            <a:r>
              <a:rPr lang="de-DE" altLang="de-DE" sz="1800" b="1" dirty="0" smtClean="0"/>
              <a:t>47 </a:t>
            </a:r>
            <a:r>
              <a:rPr lang="de-DE" altLang="de-DE" sz="1800" b="1" dirty="0"/>
              <a:t>%, </a:t>
            </a:r>
            <a:r>
              <a:rPr lang="de-DE" altLang="de-DE" sz="1800" dirty="0"/>
              <a:t>max.</a:t>
            </a:r>
            <a:r>
              <a:rPr lang="de-DE" altLang="de-DE" sz="1800" b="1" dirty="0"/>
              <a:t> </a:t>
            </a:r>
            <a:r>
              <a:rPr lang="de-DE" altLang="de-DE" sz="1800" b="1" dirty="0" smtClean="0"/>
              <a:t>200 </a:t>
            </a:r>
            <a:r>
              <a:rPr lang="de-DE" altLang="de-DE" sz="1800" b="1" dirty="0"/>
              <a:t>T€</a:t>
            </a:r>
          </a:p>
          <a:p>
            <a:pPr algn="l" eaLnBrk="1" hangingPunct="1">
              <a:buFontTx/>
              <a:buNone/>
            </a:pPr>
            <a:endParaRPr lang="de-DE" altLang="de-DE" sz="1800" b="1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6088" y="4656138"/>
            <a:ext cx="821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FF0000"/>
                </a:solidFill>
              </a:rPr>
              <a:t>Der verbleibende Rest ist als </a:t>
            </a:r>
            <a:r>
              <a:rPr lang="de-DE" altLang="de-DE" sz="2400" b="1" i="1" dirty="0">
                <a:solidFill>
                  <a:srgbClr val="FF0000"/>
                </a:solidFill>
              </a:rPr>
              <a:t>Kostenbeteiligung</a:t>
            </a:r>
            <a:r>
              <a:rPr lang="de-DE" altLang="de-DE" sz="2400" b="1" dirty="0">
                <a:solidFill>
                  <a:srgbClr val="FF0000"/>
                </a:solidFill>
              </a:rPr>
              <a:t>                 von der Gemeinde zu tragen!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pic>
        <p:nvPicPr>
          <p:cNvPr id="28678" name="Picture 6" descr="Euro - Transferunion - Währung - Exportüberschuss - Handelsbilanz - Wirtschaftswachstum - Lü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636588"/>
            <a:ext cx="7127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rferneuerung-ez-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750888"/>
            <a:ext cx="1216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1133378"/>
            <a:ext cx="5880100" cy="4691062"/>
          </a:xfrm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buFontTx/>
              <a:buNone/>
              <a:tabLst>
                <a:tab pos="266700" algn="l"/>
              </a:tabLst>
            </a:pPr>
            <a:endParaRPr lang="de-DE" altLang="de-DE" sz="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lnSpc>
                <a:spcPct val="150000"/>
              </a:lnSpc>
              <a:buFontTx/>
              <a:buNone/>
              <a:tabLst>
                <a:tab pos="266700" algn="l"/>
              </a:tabLst>
            </a:pPr>
            <a:r>
              <a:rPr lang="de-DE" altLang="de-DE" sz="2200" b="1" i="1" dirty="0" smtClean="0">
                <a:solidFill>
                  <a:schemeClr val="bg1">
                    <a:lumMod val="50000"/>
                  </a:schemeClr>
                </a:solidFill>
              </a:rPr>
              <a:t>Private Maßnahmen</a:t>
            </a:r>
            <a:endParaRPr lang="de-DE" altLang="de-DE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(Antrag erst nach Einleitung möglich!!!)</a:t>
            </a: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endParaRPr lang="de-DE" altLang="de-DE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Dorfgerechte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Um, An- und Ausbaumaßnahmen</a:t>
            </a: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   sowie die dorfgerechte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Erhaltung</a:t>
            </a: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Umnutzung</a:t>
            </a: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Gestaltung</a:t>
            </a: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 von </a:t>
            </a: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endParaRPr lang="de-DE" alt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Char char="-"/>
              <a:tabLst>
                <a:tab pos="266700" algn="l"/>
              </a:tabLst>
            </a:pP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  	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Wohn-, Wirtschafts- und Nebengebäuden ………...</a:t>
            </a: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endParaRPr lang="de-DE" alt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Char char="-"/>
              <a:tabLst>
                <a:tab pos="266700" algn="l"/>
              </a:tabLst>
            </a:pP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  	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ortsplanerisch, kulturhistorisch oder denkmal- ….         	pflegerisch besonders wertvollen Gebäuden</a:t>
            </a: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endParaRPr lang="de-DE" alt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Dorfgerechte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Gestaltung von Vorbereichs- </a:t>
            </a: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und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 ……... Hofräumen</a:t>
            </a: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235700" y="1106483"/>
            <a:ext cx="29083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2600" dirty="0">
              <a:solidFill>
                <a:schemeClr val="bg2"/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sz="1600" dirty="0">
              <a:solidFill>
                <a:schemeClr val="bg2"/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sz="1800" dirty="0">
              <a:solidFill>
                <a:schemeClr val="bg2"/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sz="1800" dirty="0">
              <a:solidFill>
                <a:schemeClr val="bg2"/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sz="1800" dirty="0">
              <a:solidFill>
                <a:schemeClr val="bg2"/>
              </a:solidFill>
            </a:endParaRPr>
          </a:p>
          <a:p>
            <a:pPr algn="l" eaLnBrk="1" hangingPunct="1">
              <a:buFontTx/>
              <a:buNone/>
            </a:pPr>
            <a:r>
              <a:rPr lang="de-DE" altLang="de-DE" sz="2800" dirty="0">
                <a:solidFill>
                  <a:schemeClr val="bg2"/>
                </a:solidFill>
              </a:rPr>
              <a:t>   </a:t>
            </a:r>
          </a:p>
          <a:p>
            <a:pPr algn="l" eaLnBrk="1" hangingPunct="1">
              <a:buFontTx/>
              <a:buNone/>
            </a:pP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bis zu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35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, max.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T€ </a:t>
            </a:r>
            <a:r>
              <a:rPr lang="de-DE" altLang="de-DE" sz="1800" b="1" dirty="0" smtClean="0">
                <a:solidFill>
                  <a:srgbClr val="FF0000"/>
                </a:solidFill>
              </a:rPr>
              <a:t>*</a:t>
            </a:r>
          </a:p>
          <a:p>
            <a:pPr algn="l" eaLnBrk="1" hangingPunct="1">
              <a:buFontTx/>
              <a:buNone/>
            </a:pP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de-DE" altLang="de-DE" dirty="0">
                <a:solidFill>
                  <a:schemeClr val="bg1">
                    <a:lumMod val="50000"/>
                  </a:schemeClr>
                </a:solidFill>
              </a:rPr>
              <a:t>Gebäude </a:t>
            </a:r>
          </a:p>
          <a:p>
            <a:pPr algn="l" eaLnBrk="1" hangingPunct="1">
              <a:buFontTx/>
              <a:buNone/>
            </a:pPr>
            <a:endParaRPr lang="de-DE" altLang="de-DE" sz="70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bis zu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60 %</a:t>
            </a: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, max.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80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T€ </a:t>
            </a:r>
            <a:r>
              <a:rPr lang="de-DE" altLang="de-DE" sz="1800" b="1" dirty="0">
                <a:solidFill>
                  <a:srgbClr val="FF0000"/>
                </a:solidFill>
              </a:rPr>
              <a:t>*</a:t>
            </a:r>
          </a:p>
          <a:p>
            <a:pPr algn="l" eaLnBrk="1" hangingPunct="1">
              <a:buNone/>
            </a:pPr>
            <a:r>
              <a:rPr lang="de-DE" altLang="de-DE" dirty="0">
                <a:solidFill>
                  <a:schemeClr val="bg1">
                    <a:lumMod val="50000"/>
                  </a:schemeClr>
                </a:solidFill>
              </a:rPr>
              <a:t>je Gebäude </a:t>
            </a:r>
          </a:p>
          <a:p>
            <a:pPr algn="l" eaLnBrk="1" hangingPunct="1">
              <a:buFontTx/>
              <a:buNone/>
            </a:pPr>
            <a:endParaRPr lang="de-DE" alt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bis </a:t>
            </a: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zu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30 %</a:t>
            </a: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, max.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15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T€</a:t>
            </a:r>
          </a:p>
        </p:txBody>
      </p:sp>
      <p:pic>
        <p:nvPicPr>
          <p:cNvPr id="14341" name="Picture 5" descr="Euro - Transferunion - Währung - Exportüberschuss - Handelsbilanz - Wirtschaftswachstum - Lü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971550"/>
            <a:ext cx="7127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hteck 1"/>
          <p:cNvSpPr>
            <a:spLocks noChangeArrowheads="1"/>
          </p:cNvSpPr>
          <p:nvPr/>
        </p:nvSpPr>
        <p:spPr bwMode="auto">
          <a:xfrm>
            <a:off x="441325" y="5436998"/>
            <a:ext cx="851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buChar char="•"/>
              <a:tabLst>
                <a:tab pos="266700" algn="l"/>
              </a:tabLst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* 	Bei besonderen Ausgaben für energiesparende Maßnahmen kann 	der Förderhöchstbetrag um bis zu 10.000 € erhöht werden!</a:t>
            </a:r>
            <a:endParaRPr lang="de-DE" altLang="de-DE" sz="1800" b="1" dirty="0">
              <a:solidFill>
                <a:srgbClr val="4B4B4D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4500" y="647700"/>
            <a:ext cx="396613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</a:rPr>
              <a:t>Fördersätze </a:t>
            </a: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(Stand 2019)</a:t>
            </a:r>
            <a:endParaRPr lang="de-DE" altLang="de-DE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1134000"/>
            <a:ext cx="5880100" cy="4691062"/>
          </a:xfrm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buFontTx/>
              <a:buNone/>
              <a:tabLst>
                <a:tab pos="266700" algn="l"/>
              </a:tabLst>
            </a:pPr>
            <a:endParaRPr lang="de-DE" altLang="de-DE" sz="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lnSpc>
                <a:spcPct val="150000"/>
              </a:lnSpc>
              <a:buFontTx/>
              <a:buNone/>
              <a:tabLst>
                <a:tab pos="266700" algn="l"/>
              </a:tabLst>
            </a:pPr>
            <a:r>
              <a:rPr lang="de-DE" altLang="de-DE" sz="2200" b="1" i="1" dirty="0" smtClean="0">
                <a:solidFill>
                  <a:schemeClr val="bg1">
                    <a:lumMod val="50000"/>
                  </a:schemeClr>
                </a:solidFill>
              </a:rPr>
              <a:t>Private Maßnahmen</a:t>
            </a:r>
            <a:endParaRPr lang="de-DE" altLang="de-DE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(Antrag erst nach Einleitung möglich!!!)</a:t>
            </a: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endParaRPr lang="de-DE" altLang="de-DE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endParaRPr lang="de-DE" altLang="de-DE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Kleinstunternehmen der Grundversorgung </a:t>
            </a: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(nichtöffentlicher Bereich)</a:t>
            </a: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endParaRPr lang="de-DE" altLang="de-DE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 eaLnBrk="1" hangingPunct="1">
              <a:buFontTx/>
              <a:buNone/>
              <a:tabLst>
                <a:tab pos="266700" algn="l"/>
              </a:tabLst>
            </a:pP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Investitionen zur Sicherung, Schaffung, Verbesserung und Ausdehnung der Grundversorgung der ländlichen Bevölkerung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…………………………………………………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2752725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</a:rPr>
              <a:t>Fördersätze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235700" y="3752690"/>
            <a:ext cx="27828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bis zu </a:t>
            </a:r>
            <a:r>
              <a:rPr lang="de-DE" altLang="de-DE" sz="1800" b="1" dirty="0" smtClean="0">
                <a:solidFill>
                  <a:schemeClr val="bg1">
                    <a:lumMod val="50000"/>
                  </a:schemeClr>
                </a:solidFill>
              </a:rPr>
              <a:t>45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, max. </a:t>
            </a:r>
            <a:r>
              <a:rPr lang="de-DE" altLang="de-DE" sz="1800" b="1" dirty="0">
                <a:solidFill>
                  <a:schemeClr val="bg1">
                    <a:lumMod val="50000"/>
                  </a:schemeClr>
                </a:solidFill>
              </a:rPr>
              <a:t>200 T€ </a:t>
            </a:r>
          </a:p>
          <a:p>
            <a:pPr algn="l" eaLnBrk="1" hangingPunct="1">
              <a:buFontTx/>
              <a:buNone/>
            </a:pPr>
            <a:endParaRPr lang="de-DE" alt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sz="60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endParaRPr lang="de-DE" altLang="de-DE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5" name="Picture 5" descr="Euro - Transferunion - Währung - Exportüberschuss - Handelsbilanz - Wirtschaftswachstum - Lü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971550"/>
            <a:ext cx="7127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>
                <a:solidFill>
                  <a:schemeClr val="bg1">
                    <a:lumMod val="50000"/>
                  </a:schemeClr>
                </a:solidFill>
              </a:rPr>
              <a:t>Hinweise zu Privatmaßnahmen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23850" y="1158963"/>
            <a:ext cx="82296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endParaRPr lang="de-DE" altLang="de-DE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Die Gemeinde beauftragt nach Einleitung ein </a:t>
            </a:r>
            <a:r>
              <a:rPr lang="de-DE" altLang="de-DE" sz="2300" kern="0" dirty="0">
                <a:solidFill>
                  <a:schemeClr val="bg1">
                    <a:lumMod val="50000"/>
                  </a:schemeClr>
                </a:solidFill>
              </a:rPr>
              <a:t>Planungsbüro mit der begleitenden Beratung </a:t>
            </a: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 </a:t>
            </a: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Privatmaßnahmen)</a:t>
            </a:r>
            <a:endParaRPr lang="de-DE" altLang="de-DE" sz="2300" kern="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endParaRPr lang="de-DE" altLang="de-DE" kern="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de-DE" altLang="de-DE" sz="2300" kern="0" dirty="0">
                <a:solidFill>
                  <a:schemeClr val="bg1">
                    <a:lumMod val="50000"/>
                  </a:schemeClr>
                </a:solidFill>
              </a:rPr>
              <a:t>Beratung bis zu 5 Stunden je Beratungsfall</a:t>
            </a:r>
          </a:p>
          <a:p>
            <a:pPr algn="l" eaLnBrk="1" hangingPunct="1">
              <a:defRPr/>
            </a:pPr>
            <a:endParaRPr lang="de-DE" altLang="de-DE" kern="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Beratung für die Bürger kostenlos</a:t>
            </a:r>
          </a:p>
          <a:p>
            <a:pPr algn="l" eaLnBrk="1" hangingPunct="1">
              <a:defRPr/>
            </a:pPr>
            <a:endParaRPr lang="de-DE" altLang="de-DE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de-DE" altLang="de-DE" sz="2300" b="1" kern="0" dirty="0" smtClean="0">
                <a:solidFill>
                  <a:schemeClr val="bg1">
                    <a:lumMod val="50000"/>
                  </a:schemeClr>
                </a:solidFill>
              </a:rPr>
              <a:t>Zeitraum Privatförderung </a:t>
            </a: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(Ausführung incl. Abrechnung)     </a:t>
            </a: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bis 3 Jahre nach der Ausführungsanordnung</a:t>
            </a:r>
          </a:p>
          <a:p>
            <a:pPr algn="l" eaLnBrk="1" hangingPunct="1">
              <a:defRPr/>
            </a:pPr>
            <a:endParaRPr lang="de-DE" altLang="de-DE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de-DE" altLang="de-DE" sz="2300" b="1" kern="0" dirty="0" smtClean="0">
                <a:solidFill>
                  <a:srgbClr val="FF0000"/>
                </a:solidFill>
              </a:rPr>
              <a:t>Privatförderung geht </a:t>
            </a:r>
            <a:r>
              <a:rPr lang="de-DE" altLang="de-DE" sz="2300" b="1" u="sng" kern="0" dirty="0" smtClean="0">
                <a:solidFill>
                  <a:srgbClr val="FF0000"/>
                </a:solidFill>
              </a:rPr>
              <a:t>nicht</a:t>
            </a:r>
            <a:r>
              <a:rPr lang="de-DE" altLang="de-DE" sz="2300" b="1" kern="0" dirty="0" smtClean="0">
                <a:solidFill>
                  <a:srgbClr val="FF0000"/>
                </a:solidFill>
              </a:rPr>
              <a:t> zu Lasten des Budgets für öffentliche Maßnahmen!!! </a:t>
            </a:r>
          </a:p>
          <a:p>
            <a:pPr algn="l" eaLnBrk="1" hangingPunct="1">
              <a:defRPr/>
            </a:pPr>
            <a:endParaRPr lang="de-DE" altLang="de-DE" sz="1800" kern="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Zuwendungsbedarf muss mindestens 1.000 € betragen </a:t>
            </a:r>
            <a:r>
              <a:rPr lang="de-DE" altLang="de-DE" sz="2300" b="1" kern="0" dirty="0" smtClean="0">
                <a:solidFill>
                  <a:schemeClr val="bg1">
                    <a:lumMod val="50000"/>
                  </a:schemeClr>
                </a:solidFill>
              </a:rPr>
              <a:t>(Bagatellgrenze)</a:t>
            </a:r>
          </a:p>
          <a:p>
            <a:pPr marL="0" indent="0" algn="l" eaLnBrk="1" hangingPunct="1">
              <a:buFontTx/>
              <a:buNone/>
              <a:defRPr/>
            </a:pPr>
            <a:r>
              <a:rPr lang="de-DE" altLang="de-DE" sz="2300" kern="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l" eaLnBrk="1" hangingPunct="1">
              <a:defRPr/>
            </a:pPr>
            <a:endParaRPr lang="de-DE" altLang="de-DE" sz="23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  <a:defRPr/>
            </a:pPr>
            <a:endParaRPr lang="de-DE" altLang="de-DE" sz="10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  <a:defRPr/>
            </a:pPr>
            <a:endParaRPr lang="de-DE" altLang="de-DE" sz="23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90550"/>
            <a:ext cx="8915400" cy="5800725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457200" lvl="1" indent="0">
              <a:spcBef>
                <a:spcPts val="1200"/>
              </a:spcBef>
              <a:buFontTx/>
              <a:buNone/>
              <a:defRPr/>
            </a:pPr>
            <a:r>
              <a:rPr lang="de-DE" altLang="de-DE" sz="2200" b="1" dirty="0" smtClean="0">
                <a:solidFill>
                  <a:schemeClr val="bg1">
                    <a:lumMod val="50000"/>
                  </a:schemeClr>
                </a:solidFill>
              </a:rPr>
              <a:t>Förderfähige Maßnahmen im Privatbereich: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Regionale Dachdeckungen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Fassadengestaltung / Energetische Sanierung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Heizungsleitungen 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Aus-/ Umbau zur zeitgemäßen Wohnungsnutzung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Badeinrichtungen ohne Fließen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Innentreppen, Zimmertüren, Treppengeländer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Restaurierung historischer Böden, Boden- und Deckenvertäfelungen, Fenster und Türen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Innenausbau (Trockenbau) bei Nutzungsänderung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2000" dirty="0" smtClean="0">
                <a:solidFill>
                  <a:schemeClr val="bg1">
                    <a:lumMod val="50000"/>
                  </a:schemeClr>
                </a:solidFill>
              </a:rPr>
              <a:t>Denkmalpflegerische Hoftoranlagen, Marterl, Hof- und Vorbereiche inkl. Bepflanzungen, Mauern, Zäune, Tore und Innenhöfe</a:t>
            </a:r>
          </a:p>
          <a:p>
            <a:pPr lvl="1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8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914400" lvl="2" indent="0">
              <a:spcBef>
                <a:spcPts val="1200"/>
              </a:spcBef>
              <a:buFontTx/>
              <a:buNone/>
              <a:defRPr/>
            </a:pPr>
            <a:endParaRPr lang="de-DE" altLang="de-DE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175" y="1731963"/>
            <a:ext cx="3489325" cy="2459037"/>
          </a:xfrm>
          <a:noFill/>
        </p:spPr>
        <p:txBody>
          <a:bodyPr wrap="none"/>
          <a:lstStyle/>
          <a:p>
            <a:pPr algn="l" eaLnBrk="1" hangingPunct="1">
              <a:lnSpc>
                <a:spcPct val="150000"/>
              </a:lnSpc>
              <a:buFont typeface="Wingdings"/>
              <a:buChar char="à"/>
            </a:pPr>
            <a:r>
              <a:rPr lang="de-DE" altLang="de-DE" sz="2600" dirty="0" smtClean="0">
                <a:solidFill>
                  <a:schemeClr val="bg2"/>
                </a:solidFill>
              </a:rPr>
              <a:t>Werner Bachseitz</a:t>
            </a:r>
          </a:p>
          <a:p>
            <a:pPr marL="0" indent="0" algn="l" eaLnBrk="1" hangingPunct="1">
              <a:lnSpc>
                <a:spcPct val="150000"/>
              </a:lnSpc>
              <a:buNone/>
            </a:pPr>
            <a:endParaRPr lang="de-DE" altLang="de-DE" sz="2600" dirty="0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 typeface="Wingdings"/>
              <a:buChar char="à"/>
            </a:pPr>
            <a:r>
              <a:rPr lang="de-DE" altLang="de-DE" sz="2600" dirty="0" smtClean="0">
                <a:solidFill>
                  <a:schemeClr val="bg2"/>
                </a:solidFill>
              </a:rPr>
              <a:t>Manfred Mikuta </a:t>
            </a:r>
          </a:p>
          <a:p>
            <a:pPr marL="1968500" indent="-533400" algn="l" eaLnBrk="1" hangingPunct="1">
              <a:lnSpc>
                <a:spcPct val="120000"/>
              </a:lnSpc>
              <a:buFont typeface="Wingdings" pitchFamily="2" charset="2"/>
              <a:buNone/>
            </a:pPr>
            <a:endParaRPr lang="de-DE" altLang="de-DE" sz="1000" dirty="0" smtClean="0">
              <a:solidFill>
                <a:schemeClr val="bg2"/>
              </a:solidFill>
            </a:endParaRPr>
          </a:p>
          <a:p>
            <a:pPr marL="1968500" indent="-533400" algn="l" eaLnBrk="1" hangingPunct="1">
              <a:lnSpc>
                <a:spcPct val="120000"/>
              </a:lnSpc>
              <a:buFont typeface="Wingdings" pitchFamily="2" charset="2"/>
              <a:buNone/>
            </a:pPr>
            <a:endParaRPr lang="de-DE" altLang="de-DE" sz="1000" dirty="0" smtClean="0">
              <a:solidFill>
                <a:schemeClr val="bg2"/>
              </a:solidFill>
            </a:endParaRPr>
          </a:p>
          <a:p>
            <a:pPr marL="1968500" indent="-533400" algn="l" eaLnBrk="1" hangingPunct="1">
              <a:lnSpc>
                <a:spcPct val="150000"/>
              </a:lnSpc>
            </a:pPr>
            <a:endParaRPr lang="de-DE" altLang="de-DE" sz="600" dirty="0" smtClean="0">
              <a:solidFill>
                <a:schemeClr val="bg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Vorstellung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32425" y="2422525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3200" dirty="0">
                <a:solidFill>
                  <a:schemeClr val="bg2"/>
                </a:solidFill>
              </a:rPr>
              <a:t>ALE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4270375" y="1813719"/>
            <a:ext cx="647700" cy="1816100"/>
          </a:xfrm>
          <a:prstGeom prst="rightBrace">
            <a:avLst>
              <a:gd name="adj1" fmla="val 323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5" descr="2Q=="/>
          <p:cNvSpPr>
            <a:spLocks noChangeAspect="1" noChangeArrowheads="1"/>
          </p:cNvSpPr>
          <p:nvPr/>
        </p:nvSpPr>
        <p:spPr bwMode="auto">
          <a:xfrm>
            <a:off x="3524250" y="2709863"/>
            <a:ext cx="2095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38915" name="AutoShape 7" descr="2Q=="/>
          <p:cNvSpPr>
            <a:spLocks noChangeAspect="1" noChangeArrowheads="1"/>
          </p:cNvSpPr>
          <p:nvPr/>
        </p:nvSpPr>
        <p:spPr bwMode="auto">
          <a:xfrm>
            <a:off x="3524250" y="2709863"/>
            <a:ext cx="2095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pic>
        <p:nvPicPr>
          <p:cNvPr id="38916" name="Picture 9" descr="Müde? Abgeschlagen? Antriebslos? Schlapp und kaput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669925"/>
            <a:ext cx="52403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1320800" y="4302125"/>
            <a:ext cx="6604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5400" b="1" dirty="0">
                <a:solidFill>
                  <a:schemeClr val="hlink"/>
                </a:solidFill>
              </a:rPr>
              <a:t>Pause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de-DE" altLang="de-DE" sz="2800" dirty="0">
                <a:solidFill>
                  <a:schemeClr val="bg2"/>
                </a:solidFill>
              </a:rPr>
              <a:t>anschließend: </a:t>
            </a:r>
            <a:r>
              <a:rPr lang="de-DE" altLang="de-DE" sz="2800" b="1" dirty="0">
                <a:solidFill>
                  <a:schemeClr val="bg2"/>
                </a:solidFill>
              </a:rPr>
              <a:t>Fragen / Diskussion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2Q=="/>
          <p:cNvSpPr>
            <a:spLocks noChangeAspect="1" noChangeArrowheads="1"/>
          </p:cNvSpPr>
          <p:nvPr/>
        </p:nvSpPr>
        <p:spPr bwMode="auto">
          <a:xfrm>
            <a:off x="3524250" y="2709863"/>
            <a:ext cx="2095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39939" name="AutoShape 3" descr="2Q=="/>
          <p:cNvSpPr>
            <a:spLocks noChangeAspect="1" noChangeArrowheads="1"/>
          </p:cNvSpPr>
          <p:nvPr/>
        </p:nvSpPr>
        <p:spPr bwMode="auto">
          <a:xfrm>
            <a:off x="3524250" y="2709863"/>
            <a:ext cx="2095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257300" y="2324100"/>
            <a:ext cx="6604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9600" b="1" dirty="0">
                <a:solidFill>
                  <a:schemeClr val="bg2"/>
                </a:solidFill>
              </a:rPr>
              <a:t>Fragen?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Ausblick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369300" cy="4525963"/>
          </a:xfrm>
        </p:spPr>
        <p:txBody>
          <a:bodyPr/>
          <a:lstStyle/>
          <a:p>
            <a:pPr algn="l" eaLnBrk="1" hangingPunct="1"/>
            <a:r>
              <a:rPr lang="de-DE" altLang="de-DE" sz="2800" dirty="0" smtClean="0"/>
              <a:t>2021 Einleitung</a:t>
            </a:r>
          </a:p>
          <a:p>
            <a:pPr algn="l" eaLnBrk="1" hangingPunct="1"/>
            <a:endParaRPr lang="de-DE" altLang="de-DE" sz="2800" dirty="0"/>
          </a:p>
          <a:p>
            <a:pPr algn="l" eaLnBrk="1" hangingPunct="1"/>
            <a:r>
              <a:rPr lang="de-DE" altLang="de-DE" sz="2800" dirty="0" smtClean="0"/>
              <a:t>2021 Vorstandswahl</a:t>
            </a:r>
          </a:p>
          <a:p>
            <a:pPr algn="l" eaLnBrk="1" hangingPunct="1">
              <a:buFontTx/>
              <a:buNone/>
            </a:pPr>
            <a:endParaRPr lang="de-DE" altLang="de-DE" sz="2800" dirty="0" smtClean="0"/>
          </a:p>
          <a:p>
            <a:pPr algn="l" eaLnBrk="1" hangingPunct="1"/>
            <a:r>
              <a:rPr lang="de-DE" altLang="de-DE" sz="2800" dirty="0" smtClean="0"/>
              <a:t>2021 Beginn Planung, Planrechtliche Behandlung, Plangenehmigung, Finanzierung</a:t>
            </a:r>
          </a:p>
          <a:p>
            <a:pPr algn="l" eaLnBrk="1" hangingPunct="1"/>
            <a:endParaRPr lang="de-DE" altLang="de-DE" sz="2800" dirty="0" smtClean="0"/>
          </a:p>
          <a:p>
            <a:pPr algn="l" eaLnBrk="1" hangingPunct="1"/>
            <a:r>
              <a:rPr lang="de-DE" altLang="de-DE" sz="2800" dirty="0" smtClean="0"/>
              <a:t>ab 2023 Umsetzung von Baumaßnahmen</a:t>
            </a:r>
          </a:p>
          <a:p>
            <a:pPr algn="l" eaLnBrk="1" hangingPunct="1"/>
            <a:endParaRPr lang="de-DE" altLang="de-DE" sz="2800" dirty="0" smtClean="0"/>
          </a:p>
          <a:p>
            <a:pPr algn="l" eaLnBrk="1" hangingPunct="1"/>
            <a:endParaRPr lang="de-DE" altLang="de-DE" sz="2800" dirty="0" smtClean="0"/>
          </a:p>
          <a:p>
            <a:pPr algn="l" eaLnBrk="1" hangingPunct="1">
              <a:buFontTx/>
              <a:buNone/>
            </a:pPr>
            <a:endParaRPr lang="de-DE" altLang="de-DE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de-DE" altLang="de-DE" sz="4400" dirty="0" smtClean="0">
                <a:hlinkClick r:id="rId2"/>
              </a:rPr>
              <a:t>http://www.stmelf.bayern.de/</a:t>
            </a:r>
            <a:endParaRPr lang="de-DE" altLang="de-DE" sz="4400" dirty="0" smtClean="0"/>
          </a:p>
          <a:p>
            <a:pPr algn="ctr" eaLnBrk="1" hangingPunct="1"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altLang="de-DE" sz="180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de-DE" altLang="de-DE" sz="4600" dirty="0" smtClean="0">
                <a:solidFill>
                  <a:schemeClr val="tx1"/>
                </a:solidFill>
                <a:hlinkClick r:id="rId3"/>
              </a:rPr>
              <a:t>http://www.landentwicklung.</a:t>
            </a:r>
          </a:p>
          <a:p>
            <a:pPr algn="ctr" eaLnBrk="1" hangingPunct="1">
              <a:buFontTx/>
              <a:buNone/>
            </a:pPr>
            <a:r>
              <a:rPr lang="de-DE" altLang="de-DE" sz="4600" dirty="0" smtClean="0">
                <a:solidFill>
                  <a:schemeClr val="tx1"/>
                </a:solidFill>
                <a:hlinkClick r:id="rId3"/>
              </a:rPr>
              <a:t>bayern.de/oberpfalz</a:t>
            </a:r>
            <a:r>
              <a:rPr lang="de-DE" altLang="de-DE" sz="4600" dirty="0" smtClean="0">
                <a:solidFill>
                  <a:schemeClr val="tx1"/>
                </a:solidFill>
              </a:rPr>
              <a:t>	</a:t>
            </a:r>
          </a:p>
          <a:p>
            <a:pPr algn="ctr" eaLnBrk="1" hangingPunct="1">
              <a:buFontTx/>
              <a:buNone/>
            </a:pPr>
            <a:endParaRPr lang="de-DE" altLang="de-DE" sz="460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altLang="de-DE" sz="4600" dirty="0" smtClean="0"/>
          </a:p>
          <a:p>
            <a:pPr algn="ctr" eaLnBrk="1" hangingPunct="1">
              <a:buFontTx/>
              <a:buNone/>
            </a:pPr>
            <a:endParaRPr lang="de-DE" altLang="de-DE" sz="4400" dirty="0" smtClean="0"/>
          </a:p>
          <a:p>
            <a:pPr algn="ctr" eaLnBrk="1" hangingPunct="1">
              <a:buFontTx/>
              <a:buNone/>
            </a:pPr>
            <a:endParaRPr lang="de-DE" altLang="de-DE" sz="44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</a:rPr>
              <a:t>Die Verwaltung für Ländliche Entwicklung im Internet:</a:t>
            </a:r>
          </a:p>
        </p:txBody>
      </p:sp>
    </p:spTree>
    <p:extLst>
      <p:ext uri="{BB962C8B-B14F-4D97-AF65-F5344CB8AC3E}">
        <p14:creationId xmlns:p14="http://schemas.microsoft.com/office/powerpoint/2010/main" val="6505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3350" y="482600"/>
            <a:ext cx="8877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Viel Erfolg bei Ihrer 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Dorferneuerung!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19174"/>
            <a:ext cx="7044678" cy="51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62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5817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558800" y="571500"/>
            <a:ext cx="797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911225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911225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911225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911225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4000" dirty="0">
                <a:solidFill>
                  <a:schemeClr val="bg2"/>
                </a:solidFill>
              </a:rPr>
              <a:t>Etz g´langt´s für heit, oder?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Was ist in Pettendorf bisher geschehen?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44500" y="1150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238125" eaLnBrk="1" hangingPunct="1">
              <a:lnSpc>
                <a:spcPct val="200000"/>
              </a:lnSpc>
            </a:pPr>
            <a:r>
              <a:rPr lang="de-DE" altLang="de-DE" sz="2400" dirty="0" smtClean="0">
                <a:solidFill>
                  <a:schemeClr val="bg2"/>
                </a:solidFill>
              </a:rPr>
              <a:t>2015					Grobanalyse Städtebauförderung	</a:t>
            </a:r>
          </a:p>
          <a:p>
            <a:pPr algn="l" defTabSz="238125" eaLnBrk="1" hangingPunct="1">
              <a:lnSpc>
                <a:spcPct val="200000"/>
              </a:lnSpc>
            </a:pPr>
            <a:r>
              <a:rPr lang="de-DE" altLang="de-DE" sz="2400" dirty="0" smtClean="0">
                <a:solidFill>
                  <a:schemeClr val="bg2"/>
                </a:solidFill>
              </a:rPr>
              <a:t>Juni 2015 		Gemeindeentwicklungskonzept</a:t>
            </a:r>
          </a:p>
          <a:p>
            <a:pPr algn="l" defTabSz="238125" eaLnBrk="1" hangingPunct="1">
              <a:lnSpc>
                <a:spcPct val="200000"/>
              </a:lnSpc>
            </a:pPr>
            <a:r>
              <a:rPr lang="de-DE" altLang="de-DE" sz="2400" dirty="0" smtClean="0">
                <a:solidFill>
                  <a:schemeClr val="bg2"/>
                </a:solidFill>
              </a:rPr>
              <a:t>05.12.2017 	„Anmeldung“ Problem Umfeld „Mayerwirt“</a:t>
            </a:r>
          </a:p>
          <a:p>
            <a:pPr algn="l" defTabSz="238125" eaLnBrk="1" hangingPunct="1"/>
            <a:endParaRPr lang="de-DE" altLang="de-DE" sz="2000" dirty="0" smtClean="0">
              <a:solidFill>
                <a:schemeClr val="bg2"/>
              </a:solidFill>
            </a:endParaRPr>
          </a:p>
          <a:p>
            <a:pPr algn="l" defTabSz="238125" eaLnBrk="1" hangingPunct="1"/>
            <a:r>
              <a:rPr lang="de-DE" altLang="de-DE" sz="2400" dirty="0" smtClean="0">
                <a:solidFill>
                  <a:schemeClr val="bg2"/>
                </a:solidFill>
              </a:rPr>
              <a:t>15.04.2019  	</a:t>
            </a:r>
            <a:r>
              <a:rPr lang="de-DE" altLang="de-DE" sz="2400" b="1" dirty="0" smtClean="0">
                <a:solidFill>
                  <a:schemeClr val="bg2"/>
                </a:solidFill>
              </a:rPr>
              <a:t>Antrag</a:t>
            </a:r>
            <a:r>
              <a:rPr lang="de-DE" altLang="de-DE" sz="2400" dirty="0" smtClean="0">
                <a:solidFill>
                  <a:schemeClr val="bg2"/>
                </a:solidFill>
              </a:rPr>
              <a:t> auf Aufnahme in das              											Bayerische Dorferneuerungsprogramm</a:t>
            </a:r>
          </a:p>
          <a:p>
            <a:pPr algn="l" defTabSz="238125" eaLnBrk="1" hangingPunct="1"/>
            <a:endParaRPr lang="de-DE" altLang="de-DE" sz="2400" dirty="0" smtClean="0">
              <a:solidFill>
                <a:schemeClr val="bg2"/>
              </a:solidFill>
              <a:sym typeface="Wingdings" pitchFamily="2" charset="2"/>
            </a:endParaRPr>
          </a:p>
          <a:p>
            <a:pPr algn="l" defTabSz="238125" eaLnBrk="1" hangingPunct="1"/>
            <a:r>
              <a:rPr lang="de-DE" altLang="de-DE" sz="2400" dirty="0" smtClean="0">
                <a:solidFill>
                  <a:schemeClr val="bg2"/>
                </a:solidFill>
                <a:sym typeface="Wingdings" pitchFamily="2" charset="2"/>
              </a:rPr>
              <a:t>25.04.2019    </a:t>
            </a:r>
            <a:r>
              <a:rPr lang="de-DE" altLang="de-DE" sz="2400" b="1" dirty="0">
                <a:solidFill>
                  <a:schemeClr val="bg2"/>
                </a:solidFill>
                <a:sym typeface="Wingdings" pitchFamily="2" charset="2"/>
              </a:rPr>
              <a:t>Zusage</a:t>
            </a:r>
            <a:r>
              <a:rPr lang="de-DE" altLang="de-DE" sz="2400" dirty="0">
                <a:solidFill>
                  <a:schemeClr val="bg2"/>
                </a:solidFill>
                <a:sym typeface="Wingdings" pitchFamily="2" charset="2"/>
              </a:rPr>
              <a:t> auf </a:t>
            </a:r>
            <a:r>
              <a:rPr lang="de-DE" altLang="de-DE" sz="2400" dirty="0" smtClean="0">
                <a:solidFill>
                  <a:schemeClr val="bg2"/>
                </a:solidFill>
                <a:sym typeface="Wingdings" pitchFamily="2" charset="2"/>
              </a:rPr>
              <a:t>Beginn Startphase 2019</a:t>
            </a:r>
          </a:p>
          <a:p>
            <a:pPr marL="0" indent="0" algn="l" eaLnBrk="1" hangingPunct="1">
              <a:lnSpc>
                <a:spcPct val="150000"/>
              </a:lnSpc>
              <a:buNone/>
              <a:tabLst>
                <a:tab pos="2152650" algn="l"/>
              </a:tabLst>
            </a:pPr>
            <a:endParaRPr lang="de-DE" altLang="de-DE" sz="2400" dirty="0">
              <a:solidFill>
                <a:schemeClr val="bg2"/>
              </a:solidFill>
              <a:sym typeface="Wingdings" pitchFamily="2" charset="2"/>
            </a:endParaRPr>
          </a:p>
          <a:p>
            <a:pPr marL="0" indent="0" algn="l" eaLnBrk="1" hangingPunct="1">
              <a:lnSpc>
                <a:spcPct val="150000"/>
              </a:lnSpc>
              <a:buNone/>
              <a:tabLst>
                <a:tab pos="2152650" algn="l"/>
              </a:tabLst>
            </a:pPr>
            <a:r>
              <a:rPr lang="de-DE" altLang="de-DE" sz="2400" dirty="0" smtClean="0">
                <a:solidFill>
                  <a:schemeClr val="bg2"/>
                </a:solidFill>
                <a:sym typeface="Wingdings" pitchFamily="2" charset="2"/>
              </a:rPr>
              <a:t> </a:t>
            </a:r>
            <a:endParaRPr lang="de-DE" altLang="de-DE" sz="2400" dirty="0">
              <a:solidFill>
                <a:schemeClr val="bg2"/>
              </a:solidFill>
              <a:sym typeface="Wingdings" pitchFamily="2" charset="2"/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800" dirty="0">
              <a:solidFill>
                <a:schemeClr val="bg2"/>
              </a:solidFill>
              <a:sym typeface="Wingdings" pitchFamily="2" charset="2"/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</a:pPr>
            <a:endParaRPr lang="de-DE" altLang="de-DE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Instrumente der Ländlichen Entwicklung 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44500" y="1150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eaLnBrk="0" hangingPunct="0">
              <a:buChar char="•"/>
              <a:tabLst>
                <a:tab pos="812800" algn="l"/>
              </a:tabLst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128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800" b="1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b="1" dirty="0">
                <a:solidFill>
                  <a:schemeClr val="bg2"/>
                </a:solidFill>
              </a:rPr>
              <a:t>		      Flurneuordnung 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b="1" dirty="0">
                <a:solidFill>
                  <a:schemeClr val="bg2"/>
                </a:solidFill>
              </a:rPr>
              <a:t>				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b="1" dirty="0">
                <a:solidFill>
                  <a:schemeClr val="bg2"/>
                </a:solidFill>
              </a:rPr>
              <a:t>				        Dorferneuerung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de-DE" altLang="de-DE" sz="2000" b="1" dirty="0">
                <a:solidFill>
                  <a:schemeClr val="bg2"/>
                </a:solidFill>
                <a:sym typeface="Wingdings" pitchFamily="2" charset="2"/>
              </a:rPr>
              <a:t> </a:t>
            </a:r>
            <a:endParaRPr lang="de-DE" altLang="de-DE" sz="2000" b="1" dirty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de-DE" altLang="de-DE" sz="2600" b="1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de-DE" altLang="de-DE" sz="2800" dirty="0">
                <a:solidFill>
                  <a:schemeClr val="bg2"/>
                </a:solidFill>
                <a:sym typeface="Wingdings" pitchFamily="2" charset="2"/>
              </a:rPr>
              <a:t> V</a:t>
            </a:r>
            <a:r>
              <a:rPr lang="de-DE" altLang="de-DE" sz="2800" i="1" dirty="0">
                <a:solidFill>
                  <a:schemeClr val="bg2"/>
                </a:solidFill>
                <a:sym typeface="Wingdings" pitchFamily="2" charset="2"/>
              </a:rPr>
              <a:t>om Amt für Ländliche Entwicklung Oberpfalz</a:t>
            </a:r>
            <a:r>
              <a:rPr lang="de-DE" altLang="de-DE" sz="2800" dirty="0">
                <a:solidFill>
                  <a:schemeClr val="bg2"/>
                </a:solidFill>
                <a:sym typeface="Wingdings" pitchFamily="2" charset="2"/>
              </a:rPr>
              <a:t> </a:t>
            </a:r>
            <a:r>
              <a:rPr lang="de-DE" altLang="de-DE" sz="2800" i="1" dirty="0">
                <a:solidFill>
                  <a:schemeClr val="bg2"/>
                </a:solidFill>
              </a:rPr>
              <a:t>behördlich geleitetes Verfahren                          mit örtlich gewähltem Vorstand</a:t>
            </a:r>
            <a:r>
              <a:rPr lang="de-DE" altLang="de-DE" sz="2600" b="1" dirty="0">
                <a:solidFill>
                  <a:schemeClr val="bg2"/>
                </a:solidFill>
              </a:rPr>
              <a:t> </a:t>
            </a:r>
            <a:r>
              <a:rPr lang="de-DE" altLang="de-DE" sz="800" dirty="0">
                <a:solidFill>
                  <a:schemeClr val="bg2"/>
                </a:solidFill>
              </a:rPr>
              <a:t>	</a:t>
            </a:r>
          </a:p>
        </p:txBody>
      </p:sp>
      <p:pic>
        <p:nvPicPr>
          <p:cNvPr id="8196" name="Picture 12" descr="Oberpfälzer Landschaft mit Planungen im Ländlichen Ra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31900"/>
            <a:ext cx="11334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dorferneuerung-ez-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598738"/>
            <a:ext cx="1216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Instrumente der Ländlichen Entwicklung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4500" y="1150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b="1" dirty="0">
                <a:solidFill>
                  <a:schemeClr val="bg2"/>
                </a:solidFill>
              </a:rPr>
              <a:t>	</a:t>
            </a:r>
            <a:r>
              <a:rPr lang="de-DE" altLang="de-DE" sz="2600" b="1" u="sng" dirty="0">
                <a:solidFill>
                  <a:schemeClr val="bg2"/>
                </a:solidFill>
              </a:rPr>
              <a:t>Flurneuordnung</a:t>
            </a:r>
            <a:endParaRPr lang="de-DE" altLang="de-DE" sz="1700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800" dirty="0">
                <a:solidFill>
                  <a:schemeClr val="bg2"/>
                </a:solidFill>
              </a:rPr>
              <a:t>	</a:t>
            </a:r>
            <a:r>
              <a:rPr lang="de-DE" altLang="de-DE" sz="2400" i="1" dirty="0">
                <a:solidFill>
                  <a:schemeClr val="bg2"/>
                </a:solidFill>
              </a:rPr>
              <a:t>§ 1 Flurbereinigungsgesetz:   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1000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400" i="1" dirty="0"/>
              <a:t>	</a:t>
            </a:r>
            <a:r>
              <a:rPr lang="de-DE" altLang="de-DE" sz="1800" i="1" dirty="0"/>
              <a:t>Zur</a:t>
            </a:r>
            <a:r>
              <a:rPr lang="de-DE" altLang="de-DE" sz="2400" i="1" dirty="0"/>
              <a:t> </a:t>
            </a:r>
            <a:r>
              <a:rPr lang="de-DE" altLang="de-DE" sz="2400" b="1" i="1" dirty="0"/>
              <a:t>Verbesserung der Produktions- und Arbeitsbedingungen</a:t>
            </a:r>
            <a:r>
              <a:rPr lang="de-DE" altLang="de-DE" sz="2400" i="1" dirty="0"/>
              <a:t> </a:t>
            </a:r>
            <a:r>
              <a:rPr lang="de-DE" altLang="de-DE" sz="1800" i="1" dirty="0"/>
              <a:t>in der Land- und Forstwirtschaft sowie zur</a:t>
            </a:r>
            <a:r>
              <a:rPr lang="de-DE" altLang="de-DE" sz="2400" i="1" dirty="0"/>
              <a:t> </a:t>
            </a:r>
            <a:r>
              <a:rPr lang="de-DE" altLang="de-DE" sz="2400" b="1" i="1" dirty="0"/>
              <a:t>Förderung der allgemeinen Landeskultur</a:t>
            </a:r>
            <a:r>
              <a:rPr lang="de-DE" altLang="de-DE" sz="2400" i="1" dirty="0"/>
              <a:t> </a:t>
            </a:r>
            <a:r>
              <a:rPr lang="de-DE" altLang="de-DE" sz="1800" i="1" dirty="0"/>
              <a:t>und der</a:t>
            </a:r>
            <a:r>
              <a:rPr lang="de-DE" altLang="de-DE" sz="2400" i="1" dirty="0"/>
              <a:t> </a:t>
            </a:r>
            <a:r>
              <a:rPr lang="de-DE" altLang="de-DE" sz="2400" b="1" i="1" dirty="0"/>
              <a:t>Landentwicklung</a:t>
            </a:r>
            <a:r>
              <a:rPr lang="de-DE" altLang="de-DE" sz="2400" i="1" dirty="0"/>
              <a:t> </a:t>
            </a:r>
            <a:r>
              <a:rPr lang="de-DE" altLang="de-DE" sz="1800" i="1" dirty="0"/>
              <a:t>kann ländlicher Grundbesitz durch Maßnahmen nach diesem Gesetz neugeordnet werden (Flurbereinigung).</a:t>
            </a:r>
            <a:r>
              <a:rPr lang="de-DE" altLang="de-DE" sz="1800" dirty="0">
                <a:solidFill>
                  <a:schemeClr val="bg2"/>
                </a:solidFill>
              </a:rPr>
              <a:t>   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1800" dirty="0">
              <a:solidFill>
                <a:schemeClr val="bg2"/>
              </a:solidFill>
            </a:endParaRPr>
          </a:p>
        </p:txBody>
      </p:sp>
      <p:pic>
        <p:nvPicPr>
          <p:cNvPr id="9220" name="Picture 4" descr="Oberpfälzer Landschaft mit Planungen im Ländlichen Ra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320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Instrumente der Ländlichen Entwicklung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45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12700" algn="r" eaLnBrk="0" hangingPunct="0">
              <a:buChar char="•"/>
              <a:tabLst>
                <a:tab pos="622300" algn="l"/>
              </a:tabLst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b="1" u="sng" dirty="0">
                <a:solidFill>
                  <a:schemeClr val="bg2"/>
                </a:solidFill>
              </a:rPr>
              <a:t>Dorferneuerung</a:t>
            </a:r>
            <a:endParaRPr lang="de-DE" altLang="de-DE" sz="1700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400" i="1" dirty="0" smtClean="0">
                <a:solidFill>
                  <a:schemeClr val="bg2"/>
                </a:solidFill>
              </a:rPr>
              <a:t>§ </a:t>
            </a:r>
            <a:r>
              <a:rPr lang="de-DE" altLang="de-DE" sz="2400" i="1" dirty="0">
                <a:solidFill>
                  <a:schemeClr val="bg2"/>
                </a:solidFill>
              </a:rPr>
              <a:t>37 Flurbereinigungsgesetz:   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2400" i="1" dirty="0"/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400" i="1" dirty="0"/>
              <a:t>Maßnahmen der </a:t>
            </a:r>
            <a:r>
              <a:rPr lang="de-DE" altLang="de-DE" sz="2400" b="1" i="1" dirty="0"/>
              <a:t>Dorferneuerung</a:t>
            </a:r>
            <a:r>
              <a:rPr lang="de-DE" altLang="de-DE" sz="2400" i="1" dirty="0"/>
              <a:t> können durchgeführt werden;  …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2400" dirty="0"/>
          </a:p>
          <a:p>
            <a:pPr algn="l" eaLnBrk="1" hangingPunct="1">
              <a:lnSpc>
                <a:spcPct val="150000"/>
              </a:lnSpc>
              <a:buFontTx/>
              <a:buChar char="-"/>
            </a:pPr>
            <a:endParaRPr lang="de-DE" altLang="de-DE" sz="2400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2400" dirty="0">
              <a:solidFill>
                <a:schemeClr val="bg2"/>
              </a:solidFill>
            </a:endParaRPr>
          </a:p>
        </p:txBody>
      </p:sp>
      <p:pic>
        <p:nvPicPr>
          <p:cNvPr id="12292" name="Picture 4" descr="dorferneuerung-ez-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774825"/>
            <a:ext cx="2432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47700"/>
            <a:ext cx="822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 smtClean="0"/>
              <a:t>Instrumente der Ländlichen Entwicklung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4500" y="1150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12700" algn="r" eaLnBrk="0" hangingPunct="0">
              <a:buChar char="•"/>
              <a:tabLst>
                <a:tab pos="622300" algn="l"/>
              </a:tabLst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600" b="1" u="sng" dirty="0">
                <a:solidFill>
                  <a:schemeClr val="bg2"/>
                </a:solidFill>
              </a:rPr>
              <a:t>Dorferneuerung</a:t>
            </a:r>
            <a:endParaRPr lang="de-DE" altLang="de-DE" sz="1700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400" b="1" i="1" dirty="0"/>
              <a:t>Mögliche Maßnahmen: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1000" b="1" i="1" dirty="0"/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400" b="1" i="1" dirty="0"/>
              <a:t>Ausbau von Straßen</a:t>
            </a:r>
            <a:r>
              <a:rPr lang="de-DE" altLang="de-DE" sz="2400" i="1" dirty="0"/>
              <a:t> und </a:t>
            </a:r>
            <a:r>
              <a:rPr lang="de-DE" altLang="de-DE" sz="2400" b="1" i="1" dirty="0"/>
              <a:t>Wegen</a:t>
            </a:r>
            <a:r>
              <a:rPr lang="de-DE" altLang="de-DE" sz="2400" i="1" dirty="0"/>
              <a:t>, 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de-DE" altLang="de-DE" sz="2400" b="1" i="1" dirty="0"/>
              <a:t>ökologische</a:t>
            </a:r>
            <a:r>
              <a:rPr lang="de-DE" altLang="de-DE" sz="2400" i="1" dirty="0"/>
              <a:t> Maßnahmen, </a:t>
            </a:r>
            <a:r>
              <a:rPr lang="de-DE" altLang="de-DE" sz="2400" b="1" i="1" dirty="0"/>
              <a:t>Dorf- und Parkplätze</a:t>
            </a:r>
            <a:r>
              <a:rPr lang="de-DE" altLang="de-DE" sz="2400" i="1" dirty="0"/>
              <a:t>, </a:t>
            </a:r>
            <a:r>
              <a:rPr lang="de-DE" altLang="de-DE" sz="2400" b="1" i="1" dirty="0"/>
              <a:t>Gemeinschaftshäuser</a:t>
            </a:r>
            <a:r>
              <a:rPr lang="de-DE" altLang="de-DE" sz="2400" i="1" dirty="0"/>
              <a:t>, Erhaltung, Umnutzung und Gestaltung von </a:t>
            </a:r>
            <a:r>
              <a:rPr lang="de-DE" altLang="de-DE" sz="2400" b="1" i="1" dirty="0"/>
              <a:t>Gebäuden</a:t>
            </a:r>
            <a:r>
              <a:rPr lang="de-DE" altLang="de-DE" sz="2400" i="1" dirty="0"/>
              <a:t> </a:t>
            </a:r>
            <a:r>
              <a:rPr lang="de-DE" altLang="de-DE" sz="2400" b="1" i="1" dirty="0"/>
              <a:t>für gemeinschaftliche Zwecke</a:t>
            </a:r>
            <a:r>
              <a:rPr lang="de-DE" altLang="de-DE" sz="2400" i="1" dirty="0"/>
              <a:t>, </a:t>
            </a:r>
            <a:r>
              <a:rPr lang="de-DE" altLang="de-DE" sz="2400" b="1" i="1" dirty="0"/>
              <a:t>Privatmaßnahmen</a:t>
            </a:r>
            <a:r>
              <a:rPr lang="de-DE" altLang="de-DE" sz="2400" i="1" dirty="0"/>
              <a:t> an Gebäuden und Hofräumen …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2400" dirty="0"/>
          </a:p>
          <a:p>
            <a:pPr algn="l" eaLnBrk="1" hangingPunct="1">
              <a:lnSpc>
                <a:spcPct val="150000"/>
              </a:lnSpc>
              <a:buFontTx/>
              <a:buChar char="-"/>
            </a:pPr>
            <a:endParaRPr lang="de-DE" altLang="de-DE" sz="2400" dirty="0">
              <a:solidFill>
                <a:schemeClr val="bg2"/>
              </a:solidFill>
            </a:endParaRPr>
          </a:p>
          <a:p>
            <a:pPr algn="l" eaLnBrk="1" hangingPunct="1">
              <a:lnSpc>
                <a:spcPct val="150000"/>
              </a:lnSpc>
              <a:buFontTx/>
              <a:buNone/>
            </a:pPr>
            <a:endParaRPr lang="de-DE" altLang="de-DE" sz="2400" dirty="0">
              <a:solidFill>
                <a:schemeClr val="bg2"/>
              </a:solidFill>
            </a:endParaRPr>
          </a:p>
        </p:txBody>
      </p:sp>
      <p:pic>
        <p:nvPicPr>
          <p:cNvPr id="13316" name="Picture 4" descr="dorferneuerung-ez-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222375"/>
            <a:ext cx="2432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sz="2800" dirty="0" smtClean="0"/>
              <a:t>Die Teilnehmergemeinschaft (TG)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 </a:t>
            </a:r>
            <a:r>
              <a:rPr lang="de-DE" altLang="de-DE" sz="1100" dirty="0" smtClean="0"/>
              <a:t/>
            </a:r>
            <a:br>
              <a:rPr lang="de-DE" altLang="de-DE" sz="1100" dirty="0" smtClean="0"/>
            </a:br>
            <a:endParaRPr lang="de-DE" altLang="de-DE" sz="1100" dirty="0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181100" y="1520825"/>
            <a:ext cx="6832600" cy="952500"/>
            <a:chOff x="792" y="1232"/>
            <a:chExt cx="4136" cy="600"/>
          </a:xfrm>
        </p:grpSpPr>
        <p:sp>
          <p:nvSpPr>
            <p:cNvPr id="16397" name="Rectangle 4"/>
            <p:cNvSpPr>
              <a:spLocks noChangeArrowheads="1"/>
            </p:cNvSpPr>
            <p:nvPr/>
          </p:nvSpPr>
          <p:spPr bwMode="auto">
            <a:xfrm>
              <a:off x="792" y="1232"/>
              <a:ext cx="4136" cy="600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defTabSz="911225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defTabSz="911225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defTabSz="911225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de-DE" altLang="de-DE" sz="1800" dirty="0">
                  <a:solidFill>
                    <a:schemeClr val="tx1"/>
                  </a:solidFill>
                </a:rPr>
                <a:t>Bayerisches Staatsministerium </a:t>
              </a:r>
            </a:p>
            <a:p>
              <a:pPr algn="ctr" eaLnBrk="1" hangingPunct="1">
                <a:buFontTx/>
                <a:buNone/>
              </a:pPr>
              <a:r>
                <a:rPr lang="de-DE" altLang="de-DE" sz="1800" dirty="0">
                  <a:solidFill>
                    <a:schemeClr val="tx1"/>
                  </a:solidFill>
                </a:rPr>
                <a:t>für Ernährung, Landwirtschaft und Forsten</a:t>
              </a:r>
            </a:p>
            <a:p>
              <a:pPr algn="ctr" eaLnBrk="1" hangingPunct="1">
                <a:buFontTx/>
                <a:buNone/>
              </a:pPr>
              <a:r>
                <a:rPr lang="de-DE" altLang="de-DE" sz="1800" dirty="0">
                  <a:solidFill>
                    <a:schemeClr val="tx1"/>
                  </a:solidFill>
                </a:rPr>
                <a:t>= oberste Landesbehörde</a:t>
              </a:r>
            </a:p>
          </p:txBody>
        </p:sp>
        <p:pic>
          <p:nvPicPr>
            <p:cNvPr id="16398" name="Picture 5" descr="Neutr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31" b="81523"/>
            <a:stretch>
              <a:fillRect/>
            </a:stretch>
          </p:blipFill>
          <p:spPr bwMode="auto">
            <a:xfrm>
              <a:off x="811" y="1267"/>
              <a:ext cx="681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181100" y="4965700"/>
            <a:ext cx="6807200" cy="927100"/>
            <a:chOff x="744" y="3128"/>
            <a:chExt cx="4288" cy="584"/>
          </a:xfrm>
        </p:grpSpPr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744" y="3128"/>
              <a:ext cx="4288" cy="584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defTabSz="911225" eaLnBrk="0" hangingPunct="0">
                <a:buChar char="•"/>
                <a:defRPr sz="1200">
                  <a:solidFill>
                    <a:srgbClr val="707173"/>
                  </a:solidFill>
                  <a:latin typeface="Arial" charset="0"/>
                </a:defRPr>
              </a:lvl1pPr>
              <a:lvl2pPr marL="742950" indent="-28575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algn="l" defTabSz="911225" eaLnBrk="0" hangingPunct="0">
                <a:spcBef>
                  <a:spcPct val="20000"/>
                </a:spcBef>
                <a:buChar char="•"/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algn="l" defTabSz="911225" eaLnBrk="0" hangingPunct="0">
                <a:spcBef>
                  <a:spcPct val="20000"/>
                </a:spcBef>
                <a:buChar char="–"/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algn="l" defTabSz="911225" eaLnBrk="0" hangingPunct="0">
                <a:spcBef>
                  <a:spcPct val="20000"/>
                </a:spcBef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de-DE" altLang="de-DE" sz="1800" dirty="0">
                  <a:solidFill>
                    <a:schemeClr val="tx1"/>
                  </a:solidFill>
                </a:rPr>
                <a:t>Teilnehmergemeinschaft</a:t>
              </a:r>
            </a:p>
            <a:p>
              <a:pPr algn="ctr" eaLnBrk="1" hangingPunct="1">
                <a:buFontTx/>
                <a:buNone/>
              </a:pPr>
              <a:r>
                <a:rPr lang="de-DE" altLang="de-DE" sz="1800" dirty="0">
                  <a:solidFill>
                    <a:schemeClr val="tx1"/>
                  </a:solidFill>
                </a:rPr>
                <a:t>= untere Flurbereinigungsbehörde</a:t>
              </a:r>
            </a:p>
          </p:txBody>
        </p:sp>
        <p:pic>
          <p:nvPicPr>
            <p:cNvPr id="1639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3249"/>
              <a:ext cx="29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1193800" y="3216275"/>
            <a:ext cx="6819900" cy="1041400"/>
            <a:chOff x="592" y="2042"/>
            <a:chExt cx="4256" cy="656"/>
          </a:xfrm>
        </p:grpSpPr>
        <p:sp>
          <p:nvSpPr>
            <p:cNvPr id="1136650" name="Rectangle 10"/>
            <p:cNvSpPr>
              <a:spLocks noChangeArrowheads="1"/>
            </p:cNvSpPr>
            <p:nvPr/>
          </p:nvSpPr>
          <p:spPr bwMode="auto">
            <a:xfrm>
              <a:off x="592" y="2042"/>
              <a:ext cx="4256" cy="6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CC66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1225">
                <a:defRPr/>
              </a:pPr>
              <a:r>
                <a:rPr lang="de-DE" sz="1800" dirty="0"/>
                <a:t>Amt für Ländliche Entwicklung Oberpfalz</a:t>
              </a:r>
            </a:p>
            <a:p>
              <a:pPr defTabSz="911225">
                <a:defRPr/>
              </a:pPr>
              <a:r>
                <a:rPr lang="de-DE" sz="1800" dirty="0"/>
                <a:t>    = obere Flurbereinigungsbehörde</a:t>
              </a:r>
            </a:p>
          </p:txBody>
        </p:sp>
        <p:pic>
          <p:nvPicPr>
            <p:cNvPr id="1639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2089"/>
              <a:ext cx="42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2" descr="Neutr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31" b="81523"/>
            <a:stretch>
              <a:fillRect/>
            </a:stretch>
          </p:blipFill>
          <p:spPr bwMode="auto">
            <a:xfrm>
              <a:off x="619" y="2101"/>
              <a:ext cx="681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AutoShape 13"/>
          <p:cNvSpPr>
            <a:spLocks noChangeArrowheads="1"/>
          </p:cNvSpPr>
          <p:nvPr/>
        </p:nvSpPr>
        <p:spPr bwMode="auto">
          <a:xfrm>
            <a:off x="4229100" y="2717800"/>
            <a:ext cx="812800" cy="330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16391" name="AutoShape 14"/>
          <p:cNvSpPr>
            <a:spLocks noChangeArrowheads="1"/>
          </p:cNvSpPr>
          <p:nvPr/>
        </p:nvSpPr>
        <p:spPr bwMode="auto">
          <a:xfrm>
            <a:off x="4216400" y="4498975"/>
            <a:ext cx="812800" cy="330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buChar char="•"/>
              <a:defRPr sz="1200">
                <a:solidFill>
                  <a:srgbClr val="70717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800">
                <a:solidFill>
                  <a:schemeClr val="bg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800">
                <a:solidFill>
                  <a:schemeClr val="bg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8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_Personal">
  <a:themeElements>
    <a:clrScheme name="Titel_Perso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_Pers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_Pers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_Perso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_Perso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_Perso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_Perso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_Perso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_Perso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_Perso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_Perso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_Perso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_Perso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_Perso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lien_Inhalt">
  <a:themeElements>
    <a:clrScheme name="Folien_Inh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_Inh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_Inh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Inha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Inha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Bildschirmpräsentation (4:3)</PresentationFormat>
  <Paragraphs>393</Paragraphs>
  <Slides>35</Slides>
  <Notes>14</Notes>
  <HiddenSlides>2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8" baseType="lpstr">
      <vt:lpstr>Titel_Personal</vt:lpstr>
      <vt:lpstr>Folien_Inhalt</vt:lpstr>
      <vt:lpstr>Clip</vt:lpstr>
      <vt:lpstr>PowerPoint-Präsentation</vt:lpstr>
      <vt:lpstr>Tagesordnung</vt:lpstr>
      <vt:lpstr>Vorstellung</vt:lpstr>
      <vt:lpstr>Was ist in Pettendorf bisher geschehen? </vt:lpstr>
      <vt:lpstr>Instrumente der Ländlichen Entwicklung </vt:lpstr>
      <vt:lpstr>Instrumente der Ländlichen Entwicklung </vt:lpstr>
      <vt:lpstr>Instrumente der Ländlichen Entwicklung </vt:lpstr>
      <vt:lpstr>Instrumente der Ländlichen Entwicklung </vt:lpstr>
      <vt:lpstr>  Die Teilnehmergemeinschaft (TG)   </vt:lpstr>
      <vt:lpstr>Die Teilnehmergemeinschaft (TG) Das Genossenschaftsprinzip </vt:lpstr>
      <vt:lpstr>Die Teilnehmergemeinschaft (TG) Organe</vt:lpstr>
      <vt:lpstr>Die Teilnehmergemeinschaft (TG) Aufgaben</vt:lpstr>
      <vt:lpstr>Ablauf der Dorferneuerung </vt:lpstr>
      <vt:lpstr>PowerPoint-Präsentation</vt:lpstr>
      <vt:lpstr> Schule der Dorf- und Landentwicklung  Plankstetten e.V. (SDL)</vt:lpstr>
      <vt:lpstr>Dorfwerkstatt</vt:lpstr>
      <vt:lpstr>PowerPoint-Präsentation</vt:lpstr>
      <vt:lpstr>PowerPoint-Präsentation</vt:lpstr>
      <vt:lpstr>Ablauf einer Dorferneuerung </vt:lpstr>
      <vt:lpstr>PowerPoint-Präsentation</vt:lpstr>
      <vt:lpstr>PowerPoint-Präsentation</vt:lpstr>
      <vt:lpstr>PowerPoint-Präsentation</vt:lpstr>
      <vt:lpstr>PowerPoint-Präsentation</vt:lpstr>
      <vt:lpstr>Förderung</vt:lpstr>
      <vt:lpstr>Förderung</vt:lpstr>
      <vt:lpstr>PowerPoint-Präsentation</vt:lpstr>
      <vt:lpstr>Fördersätze</vt:lpstr>
      <vt:lpstr>Hinweise zu Privatmaßnahmen</vt:lpstr>
      <vt:lpstr>PowerPoint-Präsentation</vt:lpstr>
      <vt:lpstr>PowerPoint-Präsentation</vt:lpstr>
      <vt:lpstr>PowerPoint-Präsentation</vt:lpstr>
      <vt:lpstr>Ausblick</vt:lpstr>
      <vt:lpstr>Die Verwaltung für Ländliche Entwicklung im Internet:</vt:lpstr>
      <vt:lpstr>PowerPoint-Präsentation</vt:lpstr>
      <vt:lpstr>PowerPoint-Präsentation</vt:lpstr>
    </vt:vector>
  </TitlesOfParts>
  <Company>Sibylle Schug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Sibylle Schug</dc:creator>
  <cp:lastModifiedBy>Carmen Wolf</cp:lastModifiedBy>
  <cp:revision>301</cp:revision>
  <cp:lastPrinted>2014-01-21T14:30:18Z</cp:lastPrinted>
  <dcterms:created xsi:type="dcterms:W3CDTF">2009-12-12T12:47:14Z</dcterms:created>
  <dcterms:modified xsi:type="dcterms:W3CDTF">2019-10-24T09:33:30Z</dcterms:modified>
</cp:coreProperties>
</file>